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0"/>
  </p:notesMasterIdLst>
  <p:handoutMasterIdLst>
    <p:handoutMasterId r:id="rId21"/>
  </p:handoutMasterIdLst>
  <p:sldIdLst>
    <p:sldId id="259" r:id="rId2"/>
    <p:sldId id="264" r:id="rId3"/>
    <p:sldId id="271" r:id="rId4"/>
    <p:sldId id="272" r:id="rId5"/>
    <p:sldId id="265" r:id="rId6"/>
    <p:sldId id="273" r:id="rId7"/>
    <p:sldId id="274" r:id="rId8"/>
    <p:sldId id="266" r:id="rId9"/>
    <p:sldId id="275" r:id="rId10"/>
    <p:sldId id="276" r:id="rId11"/>
    <p:sldId id="267" r:id="rId12"/>
    <p:sldId id="277" r:id="rId13"/>
    <p:sldId id="278" r:id="rId14"/>
    <p:sldId id="268" r:id="rId15"/>
    <p:sldId id="279" r:id="rId16"/>
    <p:sldId id="280" r:id="rId17"/>
    <p:sldId id="283" r:id="rId18"/>
    <p:sldId id="282" r:id="rId19"/>
  </p:sldIdLst>
  <p:sldSz cx="9601200" cy="12801600" type="A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964" userDrawn="1">
          <p15:clr>
            <a:srgbClr val="A4A3A4"/>
          </p15:clr>
        </p15:guide>
        <p15:guide id="2" pos="302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A1DA"/>
    <a:srgbClr val="66FFFF"/>
    <a:srgbClr val="FAFAFA"/>
    <a:srgbClr val="E39625"/>
    <a:srgbClr val="FEB4E0"/>
    <a:srgbClr val="F1F9FC"/>
    <a:srgbClr val="F8FDFE"/>
    <a:srgbClr val="F5F5F5"/>
    <a:srgbClr val="FFFCF7"/>
    <a:srgbClr val="F8FC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206" autoAdjust="0"/>
  </p:normalViewPr>
  <p:slideViewPr>
    <p:cSldViewPr snapToGrid="0">
      <p:cViewPr>
        <p:scale>
          <a:sx n="66" d="100"/>
          <a:sy n="66" d="100"/>
        </p:scale>
        <p:origin x="714" y="-318"/>
      </p:cViewPr>
      <p:guideLst>
        <p:guide orient="horz" pos="3964"/>
        <p:guide pos="302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8EFDFC96-B1EC-48D7-8584-062E90817A1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3EEF98A1-ABB6-4508-84AF-B072B649D40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E13C26-08B1-44C8-AC67-4E0D231121A2}" type="datetimeFigureOut">
              <a:rPr lang="pt-BR" smtClean="0"/>
              <a:t>25/01/2025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1690B7D3-2209-4636-8E84-EBDAC427F41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FF1BCEC-F4BA-4DB2-BD8F-6FAD219750F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67B5A1-9B2D-496E-8B29-DFDFF3FDCF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3418727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B80B22-53C5-4F70-B312-9118E75CF38F}" type="datetimeFigureOut">
              <a:rPr lang="pt-BR" smtClean="0"/>
              <a:t>25/01/2025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9DC33B-1940-4558-ACB0-AFCB33C8B59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650545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90" y="2095078"/>
            <a:ext cx="8161020" cy="4456853"/>
          </a:xfrm>
        </p:spPr>
        <p:txBody>
          <a:bodyPr anchor="b"/>
          <a:lstStyle>
            <a:lvl1pPr algn="ctr">
              <a:defRPr sz="63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00150" y="6723804"/>
            <a:ext cx="7200900" cy="3090756"/>
          </a:xfrm>
        </p:spPr>
        <p:txBody>
          <a:bodyPr/>
          <a:lstStyle>
            <a:lvl1pPr marL="0" indent="0" algn="ctr">
              <a:buNone/>
              <a:defRPr sz="2520"/>
            </a:lvl1pPr>
            <a:lvl2pPr marL="480060" indent="0" algn="ctr">
              <a:buNone/>
              <a:defRPr sz="2100"/>
            </a:lvl2pPr>
            <a:lvl3pPr marL="960120" indent="0" algn="ctr">
              <a:buNone/>
              <a:defRPr sz="1890"/>
            </a:lvl3pPr>
            <a:lvl4pPr marL="1440180" indent="0" algn="ctr">
              <a:buNone/>
              <a:defRPr sz="1680"/>
            </a:lvl4pPr>
            <a:lvl5pPr marL="1920240" indent="0" algn="ctr">
              <a:buNone/>
              <a:defRPr sz="1680"/>
            </a:lvl5pPr>
            <a:lvl6pPr marL="2400300" indent="0" algn="ctr">
              <a:buNone/>
              <a:defRPr sz="1680"/>
            </a:lvl6pPr>
            <a:lvl7pPr marL="2880360" indent="0" algn="ctr">
              <a:buNone/>
              <a:defRPr sz="1680"/>
            </a:lvl7pPr>
            <a:lvl8pPr marL="3360420" indent="0" algn="ctr">
              <a:buNone/>
              <a:defRPr sz="1680"/>
            </a:lvl8pPr>
            <a:lvl9pPr marL="3840480" indent="0" algn="ctr">
              <a:buNone/>
              <a:defRPr sz="168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34CD8-51B6-4D24-AD87-A04EE2683F35}" type="datetime1">
              <a:rPr lang="pt-BR" smtClean="0"/>
              <a:t>25/01/2025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PARA TODOS OS CARTÕES QUE JÁ AMEI CASSANDRA RIOS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66AB8-A18F-4CE3-B3EF-064CD43A42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231058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B13E8-33D2-4E69-B401-D92C18958822}" type="datetime1">
              <a:rPr lang="pt-BR" smtClean="0"/>
              <a:t>25/01/2025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PARA TODOS OS CARTÕES QUE JÁ AMEI CASSANDRA RIOS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66AB8-A18F-4CE3-B3EF-064CD43A42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482878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0859" y="681567"/>
            <a:ext cx="2070259" cy="10848764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60083" y="681567"/>
            <a:ext cx="6090761" cy="10848764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1EECC-28B0-47C1-B574-B67CDC8CC42E}" type="datetime1">
              <a:rPr lang="pt-BR" smtClean="0"/>
              <a:t>25/01/2025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PARA TODOS OS CARTÕES QUE JÁ AMEI CASSANDRA RIOS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66AB8-A18F-4CE3-B3EF-064CD43A42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47035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62BEE-1EA6-4417-96A9-6A94824F0CC1}" type="datetime1">
              <a:rPr lang="pt-BR" smtClean="0"/>
              <a:t>25/01/2025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PARA TODOS OS CARTÕES QUE JÁ AMEI CASSANDRA RIOS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66AB8-A18F-4CE3-B3EF-064CD43A42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957249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082" y="3191514"/>
            <a:ext cx="8281035" cy="5325109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5082" y="8567000"/>
            <a:ext cx="8281035" cy="2800349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/>
                </a:solidFill>
              </a:defRPr>
            </a:lvl1pPr>
            <a:lvl2pPr marL="48006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6012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401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202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4003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803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604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F3328-3345-4600-A1CC-71BA8D1AA80A}" type="datetime1">
              <a:rPr lang="pt-BR" smtClean="0"/>
              <a:t>25/01/2025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PARA TODOS OS CARTÕES QUE JÁ AMEI CASSANDRA RIOS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66AB8-A18F-4CE3-B3EF-064CD43A42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284068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60083" y="3407833"/>
            <a:ext cx="4080510" cy="81224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60608" y="3407833"/>
            <a:ext cx="4080510" cy="81224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8F81D-2840-44D6-9933-A004C164E85C}" type="datetime1">
              <a:rPr lang="pt-BR" smtClean="0"/>
              <a:t>25/01/2025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PARA TODOS OS CARTÕES QUE JÁ AMEI CASSANDRA RIOS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66AB8-A18F-4CE3-B3EF-064CD43A42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51346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681570"/>
            <a:ext cx="8281035" cy="2474384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1334" y="3138171"/>
            <a:ext cx="4061757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1334" y="4676140"/>
            <a:ext cx="4061757" cy="68778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0608" y="3138171"/>
            <a:ext cx="4081761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60608" y="4676140"/>
            <a:ext cx="4081761" cy="68778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D8692-2F24-4E97-B692-7377920E0079}" type="datetime1">
              <a:rPr lang="pt-BR" smtClean="0"/>
              <a:t>25/01/2025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PARA TODOS OS CARTÕES QUE JÁ AMEI CASSANDRA RIOS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66AB8-A18F-4CE3-B3EF-064CD43A42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961664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A35EE-FEFF-4528-BE60-7790886E11AD}" type="datetime1">
              <a:rPr lang="pt-BR" smtClean="0"/>
              <a:t>25/01/2025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PARA TODOS OS CARTÕES QUE JÁ AMEI CASSANDRA RIOS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66AB8-A18F-4CE3-B3EF-064CD43A42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04075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A6196-1B35-47A9-A39C-AA04F2B38C49}" type="datetime1">
              <a:rPr lang="pt-BR" smtClean="0"/>
              <a:t>25/01/2025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PARA TODOS OS CARTÕES QUE JÁ AMEI CASSANDRA RIOS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66AB8-A18F-4CE3-B3EF-064CD43A42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98667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81760" y="1843196"/>
            <a:ext cx="4860608" cy="9097433"/>
          </a:xfrm>
        </p:spPr>
        <p:txBody>
          <a:bodyPr/>
          <a:lstStyle>
            <a:lvl1pPr>
              <a:defRPr sz="3360"/>
            </a:lvl1pPr>
            <a:lvl2pPr>
              <a:defRPr sz="2940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49BBC-0C0F-43CD-A11A-4DE37AAC10F5}" type="datetime1">
              <a:rPr lang="pt-BR" smtClean="0"/>
              <a:t>25/01/2025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PARA TODOS OS CARTÕES QUE JÁ AMEI CASSANDRA RIOS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66AB8-A18F-4CE3-B3EF-064CD43A42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157762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81760" y="1843196"/>
            <a:ext cx="4860608" cy="9097433"/>
          </a:xfrm>
        </p:spPr>
        <p:txBody>
          <a:bodyPr anchor="t"/>
          <a:lstStyle>
            <a:lvl1pPr marL="0" indent="0">
              <a:buNone/>
              <a:defRPr sz="3360"/>
            </a:lvl1pPr>
            <a:lvl2pPr marL="480060" indent="0">
              <a:buNone/>
              <a:defRPr sz="2940"/>
            </a:lvl2pPr>
            <a:lvl3pPr marL="960120" indent="0">
              <a:buNone/>
              <a:defRPr sz="2520"/>
            </a:lvl3pPr>
            <a:lvl4pPr marL="1440180" indent="0">
              <a:buNone/>
              <a:defRPr sz="2100"/>
            </a:lvl4pPr>
            <a:lvl5pPr marL="1920240" indent="0">
              <a:buNone/>
              <a:defRPr sz="2100"/>
            </a:lvl5pPr>
            <a:lvl6pPr marL="2400300" indent="0">
              <a:buNone/>
              <a:defRPr sz="2100"/>
            </a:lvl6pPr>
            <a:lvl7pPr marL="2880360" indent="0">
              <a:buNone/>
              <a:defRPr sz="2100"/>
            </a:lvl7pPr>
            <a:lvl8pPr marL="3360420" indent="0">
              <a:buNone/>
              <a:defRPr sz="2100"/>
            </a:lvl8pPr>
            <a:lvl9pPr marL="3840480" indent="0">
              <a:buNone/>
              <a:defRPr sz="21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1DB9E-07DB-4C44-90D7-D709359799A1}" type="datetime1">
              <a:rPr lang="pt-BR" smtClean="0"/>
              <a:t>25/01/2025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PARA TODOS OS CARTÕES QUE JÁ AMEI CASSANDRA RIOS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66AB8-A18F-4CE3-B3EF-064CD43A42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384610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083" y="681570"/>
            <a:ext cx="8281035" cy="24743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083" y="3407833"/>
            <a:ext cx="8281035" cy="81224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0083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8E9B6A-B871-4011-BE41-C36A46A213FF}" type="datetime1">
              <a:rPr lang="pt-BR" smtClean="0"/>
              <a:t>25/01/2025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80398" y="11865189"/>
            <a:ext cx="3240405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t-BR"/>
              <a:t>PARA TODOS OS CARTÕES QUE JÁ AMEI CASSANDRA RIOS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80848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966AB8-A18F-4CE3-B3EF-064CD43A42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990248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60120" rtl="0" eaLnBrk="1" latinLnBrk="0" hangingPunct="1">
        <a:lnSpc>
          <a:spcPct val="90000"/>
        </a:lnSpc>
        <a:spcBef>
          <a:spcPct val="0"/>
        </a:spcBef>
        <a:buNone/>
        <a:defRPr sz="46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0030" indent="-240030" algn="l" defTabSz="960120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1pPr>
      <a:lvl2pPr marL="7200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001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802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6027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4033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203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6004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805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604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4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assieRios/prompts-recipe-to-create-a-ebook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37957E26-F9F4-4D20-A06A-D2B3E51AE49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57" t="-102" r="6320" b="102"/>
          <a:stretch/>
        </p:blipFill>
        <p:spPr>
          <a:xfrm>
            <a:off x="0" y="-13063"/>
            <a:ext cx="9601200" cy="12814663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DA9903EF-A50B-4AFD-9DF8-687FCCAD058D}"/>
              </a:ext>
            </a:extLst>
          </p:cNvPr>
          <p:cNvSpPr txBox="1"/>
          <p:nvPr/>
        </p:nvSpPr>
        <p:spPr>
          <a:xfrm>
            <a:off x="5187186" y="780765"/>
            <a:ext cx="39776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rgbClr val="FEB4E0"/>
                </a:solidFill>
                <a:latin typeface="LEMON MILK Light" panose="00000400000000000000" pitchFamily="50" charset="0"/>
                <a:ea typeface="Meiryo" panose="020B0604030504040204" pitchFamily="34" charset="-128"/>
                <a:cs typeface="Arial" panose="020B0604020202020204" pitchFamily="34" charset="0"/>
              </a:rPr>
              <a:t>CASSANDRA RIOS</a:t>
            </a:r>
          </a:p>
        </p:txBody>
      </p:sp>
      <p:grpSp>
        <p:nvGrpSpPr>
          <p:cNvPr id="12" name="Contêiner do título">
            <a:extLst>
              <a:ext uri="{FF2B5EF4-FFF2-40B4-BE49-F238E27FC236}">
                <a16:creationId xmlns:a16="http://schemas.microsoft.com/office/drawing/2014/main" id="{7B96570D-2665-4D36-9B39-FB21D79EBB44}"/>
              </a:ext>
            </a:extLst>
          </p:cNvPr>
          <p:cNvGrpSpPr/>
          <p:nvPr/>
        </p:nvGrpSpPr>
        <p:grpSpPr>
          <a:xfrm>
            <a:off x="-1879323" y="-1829127"/>
            <a:ext cx="9919035" cy="11600144"/>
            <a:chOff x="-1879323" y="-1829127"/>
            <a:chExt cx="9919035" cy="11600144"/>
          </a:xfrm>
        </p:grpSpPr>
        <p:sp>
          <p:nvSpPr>
            <p:cNvPr id="7" name="Retângulo: Cantos Arredondados 6">
              <a:extLst>
                <a:ext uri="{FF2B5EF4-FFF2-40B4-BE49-F238E27FC236}">
                  <a16:creationId xmlns:a16="http://schemas.microsoft.com/office/drawing/2014/main" id="{456FD2D2-1D61-4445-9DB7-377D37074D0C}"/>
                </a:ext>
              </a:extLst>
            </p:cNvPr>
            <p:cNvSpPr/>
            <p:nvPr/>
          </p:nvSpPr>
          <p:spPr>
            <a:xfrm rot="15676309">
              <a:off x="-3041609" y="225316"/>
              <a:ext cx="11600144" cy="7491257"/>
            </a:xfrm>
            <a:prstGeom prst="roundRect">
              <a:avLst>
                <a:gd name="adj" fmla="val 33836"/>
              </a:avLst>
            </a:prstGeom>
            <a:gradFill flip="none" rotWithShape="1">
              <a:gsLst>
                <a:gs pos="57000">
                  <a:schemeClr val="accent1">
                    <a:lumMod val="5000"/>
                    <a:lumOff val="95000"/>
                    <a:alpha val="30000"/>
                  </a:schemeClr>
                </a:gs>
                <a:gs pos="100000">
                  <a:schemeClr val="bg2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  <a:effectLst>
              <a:softEdge rad="571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11" name="Agrupar 10">
              <a:extLst>
                <a:ext uri="{FF2B5EF4-FFF2-40B4-BE49-F238E27FC236}">
                  <a16:creationId xmlns:a16="http://schemas.microsoft.com/office/drawing/2014/main" id="{0E4CBC43-7739-4B13-BB6D-3D52B3CB3CBB}"/>
                </a:ext>
              </a:extLst>
            </p:cNvPr>
            <p:cNvGrpSpPr/>
            <p:nvPr/>
          </p:nvGrpSpPr>
          <p:grpSpPr>
            <a:xfrm>
              <a:off x="-1879323" y="1920727"/>
              <a:ext cx="9919035" cy="7229679"/>
              <a:chOff x="-1879323" y="1920727"/>
              <a:chExt cx="9919035" cy="7229679"/>
            </a:xfrm>
          </p:grpSpPr>
          <p:sp>
            <p:nvSpPr>
              <p:cNvPr id="5" name="CaixaDeTexto 4">
                <a:extLst>
                  <a:ext uri="{FF2B5EF4-FFF2-40B4-BE49-F238E27FC236}">
                    <a16:creationId xmlns:a16="http://schemas.microsoft.com/office/drawing/2014/main" id="{AF9F4ECA-D7AB-46A0-AA48-6A0BCA2C9B8B}"/>
                  </a:ext>
                </a:extLst>
              </p:cNvPr>
              <p:cNvSpPr txBox="1"/>
              <p:nvPr/>
            </p:nvSpPr>
            <p:spPr>
              <a:xfrm rot="20682019">
                <a:off x="-1879323" y="1920727"/>
                <a:ext cx="9107021" cy="4755148"/>
              </a:xfrm>
              <a:prstGeom prst="rect">
                <a:avLst/>
              </a:prstGeom>
              <a:noFill/>
              <a:effectLst>
                <a:glow rad="1905000">
                  <a:schemeClr val="accent1">
                    <a:alpha val="12000"/>
                  </a:schemeClr>
                </a:glow>
              </a:effectLst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ts val="12000"/>
                  </a:lnSpc>
                </a:pPr>
                <a:r>
                  <a:rPr lang="pt-BR" sz="11200" i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Selima" panose="02000000000000000000" pitchFamily="50" charset="0"/>
                  </a:rPr>
                  <a:t>Para </a:t>
                </a:r>
              </a:p>
              <a:p>
                <a:pPr algn="ctr">
                  <a:lnSpc>
                    <a:spcPts val="12000"/>
                  </a:lnSpc>
                </a:pPr>
                <a:r>
                  <a:rPr lang="pt-BR" sz="11200" i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Selima" panose="02000000000000000000" pitchFamily="50" charset="0"/>
                  </a:rPr>
                  <a:t>todos os </a:t>
                </a:r>
              </a:p>
              <a:p>
                <a:pPr algn="ctr">
                  <a:lnSpc>
                    <a:spcPts val="12000"/>
                  </a:lnSpc>
                </a:pPr>
                <a:r>
                  <a:rPr lang="pt-BR" sz="11200" spc="300" dirty="0">
                    <a:effectLst/>
                    <a:latin typeface="Selima" panose="02000000000000000000" pitchFamily="50" charset="0"/>
                  </a:rPr>
                  <a:t>CARTÕES</a:t>
                </a:r>
              </a:p>
            </p:txBody>
          </p:sp>
          <p:sp>
            <p:nvSpPr>
              <p:cNvPr id="8" name="CaixaDeTexto 7">
                <a:extLst>
                  <a:ext uri="{FF2B5EF4-FFF2-40B4-BE49-F238E27FC236}">
                    <a16:creationId xmlns:a16="http://schemas.microsoft.com/office/drawing/2014/main" id="{98587C9C-75B7-4E5F-B746-2414D202C410}"/>
                  </a:ext>
                </a:extLst>
              </p:cNvPr>
              <p:cNvSpPr txBox="1"/>
              <p:nvPr/>
            </p:nvSpPr>
            <p:spPr>
              <a:xfrm rot="20682019">
                <a:off x="-1067309" y="5934141"/>
                <a:ext cx="9107021" cy="3216265"/>
              </a:xfrm>
              <a:prstGeom prst="rect">
                <a:avLst/>
              </a:prstGeom>
              <a:noFill/>
              <a:effectLst>
                <a:glow rad="1905000">
                  <a:schemeClr val="accent1">
                    <a:alpha val="12000"/>
                  </a:schemeClr>
                </a:glow>
              </a:effectLst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ts val="12000"/>
                  </a:lnSpc>
                </a:pPr>
                <a:r>
                  <a:rPr lang="pt-BR" sz="11200" i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Selima" panose="02000000000000000000" pitchFamily="50" charset="0"/>
                  </a:rPr>
                  <a:t>que já</a:t>
                </a:r>
              </a:p>
              <a:p>
                <a:pPr algn="ctr">
                  <a:lnSpc>
                    <a:spcPts val="12000"/>
                  </a:lnSpc>
                </a:pPr>
                <a:r>
                  <a:rPr lang="pt-BR" sz="11200" i="1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latin typeface="Selima" panose="02000000000000000000" pitchFamily="50" charset="0"/>
                  </a:rPr>
                  <a:t>amei</a:t>
                </a:r>
                <a:endParaRPr lang="pt-BR" sz="11200" spc="300" dirty="0">
                  <a:effectLst/>
                  <a:latin typeface="Selima" panose="02000000000000000000" pitchFamily="50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33176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eparador">
            <a:extLst>
              <a:ext uri="{FF2B5EF4-FFF2-40B4-BE49-F238E27FC236}">
                <a16:creationId xmlns:a16="http://schemas.microsoft.com/office/drawing/2014/main" id="{5072F87A-5B8B-49C9-B72D-9C3FAA1A2B42}"/>
              </a:ext>
            </a:extLst>
          </p:cNvPr>
          <p:cNvSpPr/>
          <p:nvPr/>
        </p:nvSpPr>
        <p:spPr>
          <a:xfrm flipH="1" flipV="1">
            <a:off x="-36283" y="11365256"/>
            <a:ext cx="9995338" cy="255849"/>
          </a:xfrm>
          <a:custGeom>
            <a:avLst/>
            <a:gdLst>
              <a:gd name="connsiteX0" fmla="*/ 0 w 9995338"/>
              <a:gd name="connsiteY0" fmla="*/ 462821 h 462821"/>
              <a:gd name="connsiteX1" fmla="*/ 1072055 w 9995338"/>
              <a:gd name="connsiteY1" fmla="*/ 105469 h 462821"/>
              <a:gd name="connsiteX2" fmla="*/ 2270234 w 9995338"/>
              <a:gd name="connsiteY2" fmla="*/ 326186 h 462821"/>
              <a:gd name="connsiteX3" fmla="*/ 3605048 w 9995338"/>
              <a:gd name="connsiteY3" fmla="*/ 94959 h 462821"/>
              <a:gd name="connsiteX4" fmla="*/ 5276193 w 9995338"/>
              <a:gd name="connsiteY4" fmla="*/ 263124 h 462821"/>
              <a:gd name="connsiteX5" fmla="*/ 6285186 w 9995338"/>
              <a:gd name="connsiteY5" fmla="*/ 31897 h 462821"/>
              <a:gd name="connsiteX6" fmla="*/ 7840717 w 9995338"/>
              <a:gd name="connsiteY6" fmla="*/ 231593 h 462821"/>
              <a:gd name="connsiteX7" fmla="*/ 8849710 w 9995338"/>
              <a:gd name="connsiteY7" fmla="*/ 366 h 462821"/>
              <a:gd name="connsiteX8" fmla="*/ 9995338 w 9995338"/>
              <a:gd name="connsiteY8" fmla="*/ 179042 h 462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995338" h="462821">
                <a:moveTo>
                  <a:pt x="0" y="462821"/>
                </a:moveTo>
                <a:cubicBezTo>
                  <a:pt x="346841" y="295531"/>
                  <a:pt x="693683" y="128241"/>
                  <a:pt x="1072055" y="105469"/>
                </a:cubicBezTo>
                <a:cubicBezTo>
                  <a:pt x="1450427" y="82697"/>
                  <a:pt x="1848069" y="327938"/>
                  <a:pt x="2270234" y="326186"/>
                </a:cubicBezTo>
                <a:cubicBezTo>
                  <a:pt x="2692400" y="324434"/>
                  <a:pt x="3104055" y="105469"/>
                  <a:pt x="3605048" y="94959"/>
                </a:cubicBezTo>
                <a:cubicBezTo>
                  <a:pt x="4106041" y="84449"/>
                  <a:pt x="4829503" y="273634"/>
                  <a:pt x="5276193" y="263124"/>
                </a:cubicBezTo>
                <a:cubicBezTo>
                  <a:pt x="5722883" y="252614"/>
                  <a:pt x="5857765" y="37152"/>
                  <a:pt x="6285186" y="31897"/>
                </a:cubicBezTo>
                <a:cubicBezTo>
                  <a:pt x="6712607" y="26642"/>
                  <a:pt x="7413296" y="236848"/>
                  <a:pt x="7840717" y="231593"/>
                </a:cubicBezTo>
                <a:cubicBezTo>
                  <a:pt x="8268138" y="226338"/>
                  <a:pt x="8490607" y="9124"/>
                  <a:pt x="8849710" y="366"/>
                </a:cubicBezTo>
                <a:cubicBezTo>
                  <a:pt x="9208813" y="-8392"/>
                  <a:pt x="9762359" y="142256"/>
                  <a:pt x="9995338" y="179042"/>
                </a:cubicBezTo>
              </a:path>
            </a:pathLst>
          </a:custGeom>
          <a:noFill/>
          <a:ln w="3175">
            <a:gradFill flip="none" rotWithShape="1">
              <a:gsLst>
                <a:gs pos="28000">
                  <a:srgbClr val="66FFFF">
                    <a:lumMod val="15000"/>
                    <a:lumOff val="85000"/>
                  </a:srgbClr>
                </a:gs>
                <a:gs pos="44000">
                  <a:srgbClr val="66FFFF">
                    <a:lumMod val="58000"/>
                  </a:srgbClr>
                </a:gs>
                <a:gs pos="100000">
                  <a:srgbClr val="66FFFF">
                    <a:lumMod val="15000"/>
                    <a:lumOff val="85000"/>
                  </a:srgbClr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exto: Carta">
            <a:extLst>
              <a:ext uri="{FF2B5EF4-FFF2-40B4-BE49-F238E27FC236}">
                <a16:creationId xmlns:a16="http://schemas.microsoft.com/office/drawing/2014/main" id="{D87338AD-EC7E-4C34-A468-CDA216DF95D9}"/>
              </a:ext>
            </a:extLst>
          </p:cNvPr>
          <p:cNvSpPr txBox="1"/>
          <p:nvPr/>
        </p:nvSpPr>
        <p:spPr>
          <a:xfrm>
            <a:off x="1186775" y="2256539"/>
            <a:ext cx="7227650" cy="10005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pt-BR" sz="1600" dirty="0">
                <a:latin typeface="Segoe UI Variable Text" pitchFamily="2" charset="0"/>
              </a:rPr>
              <a:t>Uma fatura de R$ 3.000 virou R$ 5.000 em poucos meses porque paguei apenas o valor mínimo (R$ 300). Os juros fizeram minha dívida explodir.</a:t>
            </a:r>
          </a:p>
        </p:txBody>
      </p:sp>
      <p:sp>
        <p:nvSpPr>
          <p:cNvPr id="6" name="Separador">
            <a:extLst>
              <a:ext uri="{FF2B5EF4-FFF2-40B4-BE49-F238E27FC236}">
                <a16:creationId xmlns:a16="http://schemas.microsoft.com/office/drawing/2014/main" id="{81D3FAA9-7D23-4736-AD0F-E10C88DA7401}"/>
              </a:ext>
            </a:extLst>
          </p:cNvPr>
          <p:cNvSpPr/>
          <p:nvPr/>
        </p:nvSpPr>
        <p:spPr>
          <a:xfrm flipH="1" flipV="1">
            <a:off x="0" y="1380882"/>
            <a:ext cx="9995338" cy="255849"/>
          </a:xfrm>
          <a:custGeom>
            <a:avLst/>
            <a:gdLst>
              <a:gd name="connsiteX0" fmla="*/ 0 w 9995338"/>
              <a:gd name="connsiteY0" fmla="*/ 462821 h 462821"/>
              <a:gd name="connsiteX1" fmla="*/ 1072055 w 9995338"/>
              <a:gd name="connsiteY1" fmla="*/ 105469 h 462821"/>
              <a:gd name="connsiteX2" fmla="*/ 2270234 w 9995338"/>
              <a:gd name="connsiteY2" fmla="*/ 326186 h 462821"/>
              <a:gd name="connsiteX3" fmla="*/ 3605048 w 9995338"/>
              <a:gd name="connsiteY3" fmla="*/ 94959 h 462821"/>
              <a:gd name="connsiteX4" fmla="*/ 5276193 w 9995338"/>
              <a:gd name="connsiteY4" fmla="*/ 263124 h 462821"/>
              <a:gd name="connsiteX5" fmla="*/ 6285186 w 9995338"/>
              <a:gd name="connsiteY5" fmla="*/ 31897 h 462821"/>
              <a:gd name="connsiteX6" fmla="*/ 7840717 w 9995338"/>
              <a:gd name="connsiteY6" fmla="*/ 231593 h 462821"/>
              <a:gd name="connsiteX7" fmla="*/ 8849710 w 9995338"/>
              <a:gd name="connsiteY7" fmla="*/ 366 h 462821"/>
              <a:gd name="connsiteX8" fmla="*/ 9995338 w 9995338"/>
              <a:gd name="connsiteY8" fmla="*/ 179042 h 462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995338" h="462821">
                <a:moveTo>
                  <a:pt x="0" y="462821"/>
                </a:moveTo>
                <a:cubicBezTo>
                  <a:pt x="346841" y="295531"/>
                  <a:pt x="693683" y="128241"/>
                  <a:pt x="1072055" y="105469"/>
                </a:cubicBezTo>
                <a:cubicBezTo>
                  <a:pt x="1450427" y="82697"/>
                  <a:pt x="1848069" y="327938"/>
                  <a:pt x="2270234" y="326186"/>
                </a:cubicBezTo>
                <a:cubicBezTo>
                  <a:pt x="2692400" y="324434"/>
                  <a:pt x="3104055" y="105469"/>
                  <a:pt x="3605048" y="94959"/>
                </a:cubicBezTo>
                <a:cubicBezTo>
                  <a:pt x="4106041" y="84449"/>
                  <a:pt x="4829503" y="273634"/>
                  <a:pt x="5276193" y="263124"/>
                </a:cubicBezTo>
                <a:cubicBezTo>
                  <a:pt x="5722883" y="252614"/>
                  <a:pt x="5857765" y="37152"/>
                  <a:pt x="6285186" y="31897"/>
                </a:cubicBezTo>
                <a:cubicBezTo>
                  <a:pt x="6712607" y="26642"/>
                  <a:pt x="7413296" y="236848"/>
                  <a:pt x="7840717" y="231593"/>
                </a:cubicBezTo>
                <a:cubicBezTo>
                  <a:pt x="8268138" y="226338"/>
                  <a:pt x="8490607" y="9124"/>
                  <a:pt x="8849710" y="366"/>
                </a:cubicBezTo>
                <a:cubicBezTo>
                  <a:pt x="9208813" y="-8392"/>
                  <a:pt x="9762359" y="142256"/>
                  <a:pt x="9995338" y="179042"/>
                </a:cubicBezTo>
              </a:path>
            </a:pathLst>
          </a:custGeom>
          <a:noFill/>
          <a:ln w="3175">
            <a:gradFill flip="none" rotWithShape="1">
              <a:gsLst>
                <a:gs pos="28000">
                  <a:srgbClr val="66FFFF">
                    <a:lumMod val="15000"/>
                    <a:lumOff val="85000"/>
                  </a:srgbClr>
                </a:gs>
                <a:gs pos="44000">
                  <a:srgbClr val="66FFFF">
                    <a:lumMod val="58000"/>
                  </a:srgbClr>
                </a:gs>
                <a:gs pos="100000">
                  <a:srgbClr val="66FFFF">
                    <a:lumMod val="15000"/>
                    <a:lumOff val="85000"/>
                  </a:srgbClr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Título">
            <a:extLst>
              <a:ext uri="{FF2B5EF4-FFF2-40B4-BE49-F238E27FC236}">
                <a16:creationId xmlns:a16="http://schemas.microsoft.com/office/drawing/2014/main" id="{D4006CC7-564A-4153-B150-4A214354372D}"/>
              </a:ext>
            </a:extLst>
          </p:cNvPr>
          <p:cNvSpPr txBox="1"/>
          <p:nvPr/>
        </p:nvSpPr>
        <p:spPr>
          <a:xfrm>
            <a:off x="1186775" y="578490"/>
            <a:ext cx="72276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400" dirty="0">
                <a:latin typeface="Selima" panose="02000000000000000000" pitchFamily="50" charset="0"/>
                <a:ea typeface="Segoe UI Black" panose="020B0A02040204020203" pitchFamily="34" charset="0"/>
              </a:rPr>
              <a:t>Um exemplo</a:t>
            </a:r>
          </a:p>
        </p:txBody>
      </p:sp>
      <p:sp>
        <p:nvSpPr>
          <p:cNvPr id="7" name="Texto: Carta">
            <a:extLst>
              <a:ext uri="{FF2B5EF4-FFF2-40B4-BE49-F238E27FC236}">
                <a16:creationId xmlns:a16="http://schemas.microsoft.com/office/drawing/2014/main" id="{3E5643C6-14A7-4AAE-A39C-D905A62FFC3D}"/>
              </a:ext>
            </a:extLst>
          </p:cNvPr>
          <p:cNvSpPr txBox="1"/>
          <p:nvPr/>
        </p:nvSpPr>
        <p:spPr>
          <a:xfrm>
            <a:off x="1179521" y="7853618"/>
            <a:ext cx="7227650" cy="10005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pt-BR" sz="1600" dirty="0">
                <a:latin typeface="Segoe UI Variable Text" pitchFamily="2" charset="0"/>
              </a:rPr>
              <a:t>Nunca pague só o mínimo. Se não consegue quitar a fatura, renegocie a dívida ou procure alternativas de crédito com juros menores.</a:t>
            </a:r>
          </a:p>
        </p:txBody>
      </p:sp>
      <p:sp>
        <p:nvSpPr>
          <p:cNvPr id="10" name="Separador">
            <a:extLst>
              <a:ext uri="{FF2B5EF4-FFF2-40B4-BE49-F238E27FC236}">
                <a16:creationId xmlns:a16="http://schemas.microsoft.com/office/drawing/2014/main" id="{816FFE1F-C8C2-4C96-A6EF-A22ACF7E5ACE}"/>
              </a:ext>
            </a:extLst>
          </p:cNvPr>
          <p:cNvSpPr/>
          <p:nvPr/>
        </p:nvSpPr>
        <p:spPr>
          <a:xfrm flipH="1" flipV="1">
            <a:off x="-7254" y="5339661"/>
            <a:ext cx="9995338" cy="255849"/>
          </a:xfrm>
          <a:custGeom>
            <a:avLst/>
            <a:gdLst>
              <a:gd name="connsiteX0" fmla="*/ 0 w 9995338"/>
              <a:gd name="connsiteY0" fmla="*/ 462821 h 462821"/>
              <a:gd name="connsiteX1" fmla="*/ 1072055 w 9995338"/>
              <a:gd name="connsiteY1" fmla="*/ 105469 h 462821"/>
              <a:gd name="connsiteX2" fmla="*/ 2270234 w 9995338"/>
              <a:gd name="connsiteY2" fmla="*/ 326186 h 462821"/>
              <a:gd name="connsiteX3" fmla="*/ 3605048 w 9995338"/>
              <a:gd name="connsiteY3" fmla="*/ 94959 h 462821"/>
              <a:gd name="connsiteX4" fmla="*/ 5276193 w 9995338"/>
              <a:gd name="connsiteY4" fmla="*/ 263124 h 462821"/>
              <a:gd name="connsiteX5" fmla="*/ 6285186 w 9995338"/>
              <a:gd name="connsiteY5" fmla="*/ 31897 h 462821"/>
              <a:gd name="connsiteX6" fmla="*/ 7840717 w 9995338"/>
              <a:gd name="connsiteY6" fmla="*/ 231593 h 462821"/>
              <a:gd name="connsiteX7" fmla="*/ 8849710 w 9995338"/>
              <a:gd name="connsiteY7" fmla="*/ 366 h 462821"/>
              <a:gd name="connsiteX8" fmla="*/ 9995338 w 9995338"/>
              <a:gd name="connsiteY8" fmla="*/ 179042 h 462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995338" h="462821">
                <a:moveTo>
                  <a:pt x="0" y="462821"/>
                </a:moveTo>
                <a:cubicBezTo>
                  <a:pt x="346841" y="295531"/>
                  <a:pt x="693683" y="128241"/>
                  <a:pt x="1072055" y="105469"/>
                </a:cubicBezTo>
                <a:cubicBezTo>
                  <a:pt x="1450427" y="82697"/>
                  <a:pt x="1848069" y="327938"/>
                  <a:pt x="2270234" y="326186"/>
                </a:cubicBezTo>
                <a:cubicBezTo>
                  <a:pt x="2692400" y="324434"/>
                  <a:pt x="3104055" y="105469"/>
                  <a:pt x="3605048" y="94959"/>
                </a:cubicBezTo>
                <a:cubicBezTo>
                  <a:pt x="4106041" y="84449"/>
                  <a:pt x="4829503" y="273634"/>
                  <a:pt x="5276193" y="263124"/>
                </a:cubicBezTo>
                <a:cubicBezTo>
                  <a:pt x="5722883" y="252614"/>
                  <a:pt x="5857765" y="37152"/>
                  <a:pt x="6285186" y="31897"/>
                </a:cubicBezTo>
                <a:cubicBezTo>
                  <a:pt x="6712607" y="26642"/>
                  <a:pt x="7413296" y="236848"/>
                  <a:pt x="7840717" y="231593"/>
                </a:cubicBezTo>
                <a:cubicBezTo>
                  <a:pt x="8268138" y="226338"/>
                  <a:pt x="8490607" y="9124"/>
                  <a:pt x="8849710" y="366"/>
                </a:cubicBezTo>
                <a:cubicBezTo>
                  <a:pt x="9208813" y="-8392"/>
                  <a:pt x="9762359" y="142256"/>
                  <a:pt x="9995338" y="179042"/>
                </a:cubicBezTo>
              </a:path>
            </a:pathLst>
          </a:custGeom>
          <a:noFill/>
          <a:ln w="3175">
            <a:gradFill flip="none" rotWithShape="1">
              <a:gsLst>
                <a:gs pos="28000">
                  <a:srgbClr val="66FFFF">
                    <a:lumMod val="15000"/>
                    <a:lumOff val="85000"/>
                  </a:srgbClr>
                </a:gs>
                <a:gs pos="44000">
                  <a:srgbClr val="66FFFF">
                    <a:lumMod val="58000"/>
                  </a:srgbClr>
                </a:gs>
                <a:gs pos="100000">
                  <a:srgbClr val="66FFFF">
                    <a:lumMod val="15000"/>
                    <a:lumOff val="85000"/>
                  </a:srgbClr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ítulo">
            <a:extLst>
              <a:ext uri="{FF2B5EF4-FFF2-40B4-BE49-F238E27FC236}">
                <a16:creationId xmlns:a16="http://schemas.microsoft.com/office/drawing/2014/main" id="{1CA6CF94-6139-4AE0-8108-87E55BF80296}"/>
              </a:ext>
            </a:extLst>
          </p:cNvPr>
          <p:cNvSpPr txBox="1"/>
          <p:nvPr/>
        </p:nvSpPr>
        <p:spPr>
          <a:xfrm>
            <a:off x="1179521" y="4537269"/>
            <a:ext cx="72276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400" dirty="0">
                <a:latin typeface="Selima" panose="02000000000000000000" pitchFamily="50" charset="0"/>
                <a:ea typeface="Segoe UI Black" panose="020B0A02040204020203" pitchFamily="34" charset="0"/>
              </a:rPr>
              <a:t>Um aprendizado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11DA9FFC-E28B-4007-89DB-EE74A5BAC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PARA TODOS OS CARTÕES QUE JÁ AMEI CASSANDRA RIOS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068E9DD5-3201-49A4-8CBA-7B5A180AB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66AB8-A18F-4CE3-B3EF-064CD43A42CA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571713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de fundo">
            <a:extLst>
              <a:ext uri="{FF2B5EF4-FFF2-40B4-BE49-F238E27FC236}">
                <a16:creationId xmlns:a16="http://schemas.microsoft.com/office/drawing/2014/main" id="{FDDCF245-4FC6-42C3-AAF8-3EBC17B396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66" y="0"/>
            <a:ext cx="9601200" cy="12746421"/>
          </a:xfrm>
          <a:prstGeom prst="rect">
            <a:avLst/>
          </a:prstGeom>
        </p:spPr>
      </p:pic>
      <p:sp>
        <p:nvSpPr>
          <p:cNvPr id="15" name="Cobertura transparente">
            <a:extLst>
              <a:ext uri="{FF2B5EF4-FFF2-40B4-BE49-F238E27FC236}">
                <a16:creationId xmlns:a16="http://schemas.microsoft.com/office/drawing/2014/main" id="{6E9146AE-0E16-4EDE-8EB9-B40790DA8099}"/>
              </a:ext>
            </a:extLst>
          </p:cNvPr>
          <p:cNvSpPr/>
          <p:nvPr/>
        </p:nvSpPr>
        <p:spPr>
          <a:xfrm rot="5400000">
            <a:off x="-1600200" y="1600202"/>
            <a:ext cx="12801598" cy="96012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pt-BR" dirty="0"/>
          </a:p>
        </p:txBody>
      </p:sp>
      <p:sp>
        <p:nvSpPr>
          <p:cNvPr id="17" name="Título">
            <a:extLst>
              <a:ext uri="{FF2B5EF4-FFF2-40B4-BE49-F238E27FC236}">
                <a16:creationId xmlns:a16="http://schemas.microsoft.com/office/drawing/2014/main" id="{D3AA7173-DDFE-4AEC-B18C-CA7D802CF1A4}"/>
              </a:ext>
            </a:extLst>
          </p:cNvPr>
          <p:cNvSpPr txBox="1"/>
          <p:nvPr/>
        </p:nvSpPr>
        <p:spPr>
          <a:xfrm>
            <a:off x="558272" y="8825308"/>
            <a:ext cx="8484656" cy="1460656"/>
          </a:xfrm>
          <a:prstGeom prst="rect">
            <a:avLst/>
          </a:prstGeom>
          <a:noFill/>
          <a:effectLst>
            <a:glow rad="1905000">
              <a:schemeClr val="accent1">
                <a:alpha val="12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r">
              <a:lnSpc>
                <a:spcPts val="5000"/>
              </a:lnSpc>
              <a:spcBef>
                <a:spcPts val="20"/>
              </a:spcBef>
              <a:spcAft>
                <a:spcPts val="20"/>
              </a:spcAft>
            </a:pPr>
            <a:r>
              <a:rPr lang="pt-BR" sz="6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lima" panose="02000000000000000000" pitchFamily="50" charset="0"/>
              </a:rPr>
              <a:t>Reaprendendo a Amar</a:t>
            </a:r>
          </a:p>
          <a:p>
            <a:pPr algn="r">
              <a:lnSpc>
                <a:spcPts val="5000"/>
              </a:lnSpc>
              <a:spcBef>
                <a:spcPts val="20"/>
              </a:spcBef>
              <a:spcAft>
                <a:spcPts val="20"/>
              </a:spcAft>
            </a:pPr>
            <a:r>
              <a:rPr lang="pt-BR" sz="6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lima" panose="02000000000000000000" pitchFamily="50" charset="0"/>
              </a:rPr>
              <a:t>o Dinheiro</a:t>
            </a:r>
          </a:p>
        </p:txBody>
      </p:sp>
      <p:sp>
        <p:nvSpPr>
          <p:cNvPr id="18" name="Número do capítulo">
            <a:extLst>
              <a:ext uri="{FF2B5EF4-FFF2-40B4-BE49-F238E27FC236}">
                <a16:creationId xmlns:a16="http://schemas.microsoft.com/office/drawing/2014/main" id="{2337867A-2B85-448D-B632-A59ED9D839CF}"/>
              </a:ext>
            </a:extLst>
          </p:cNvPr>
          <p:cNvSpPr txBox="1"/>
          <p:nvPr/>
        </p:nvSpPr>
        <p:spPr>
          <a:xfrm rot="19482372">
            <a:off x="239865" y="973490"/>
            <a:ext cx="2806309" cy="7494359"/>
          </a:xfrm>
          <a:prstGeom prst="rect">
            <a:avLst/>
          </a:prstGeom>
          <a:noFill/>
          <a:effectLst>
            <a:glow rad="1905000">
              <a:schemeClr val="accent1">
                <a:alpha val="12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r"/>
            <a:r>
              <a:rPr lang="pt-BR" sz="48100" dirty="0">
                <a:solidFill>
                  <a:schemeClr val="tx1">
                    <a:lumMod val="75000"/>
                    <a:lumOff val="25000"/>
                  </a:schemeClr>
                </a:solidFill>
                <a:latin typeface="Vladimir Script" panose="03050402040407070305" pitchFamily="66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9954748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3448C001-3F43-4AE2-9308-68E9836A46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60" t="1601" r="12362" b="9011"/>
          <a:stretch/>
        </p:blipFill>
        <p:spPr>
          <a:xfrm>
            <a:off x="1186775" y="6169974"/>
            <a:ext cx="7227650" cy="4291138"/>
          </a:xfrm>
          <a:prstGeom prst="round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41" name="Separador">
            <a:extLst>
              <a:ext uri="{FF2B5EF4-FFF2-40B4-BE49-F238E27FC236}">
                <a16:creationId xmlns:a16="http://schemas.microsoft.com/office/drawing/2014/main" id="{5072F87A-5B8B-49C9-B72D-9C3FAA1A2B42}"/>
              </a:ext>
            </a:extLst>
          </p:cNvPr>
          <p:cNvSpPr/>
          <p:nvPr/>
        </p:nvSpPr>
        <p:spPr>
          <a:xfrm flipH="1" flipV="1">
            <a:off x="-36283" y="11365256"/>
            <a:ext cx="9995338" cy="255849"/>
          </a:xfrm>
          <a:custGeom>
            <a:avLst/>
            <a:gdLst>
              <a:gd name="connsiteX0" fmla="*/ 0 w 9995338"/>
              <a:gd name="connsiteY0" fmla="*/ 462821 h 462821"/>
              <a:gd name="connsiteX1" fmla="*/ 1072055 w 9995338"/>
              <a:gd name="connsiteY1" fmla="*/ 105469 h 462821"/>
              <a:gd name="connsiteX2" fmla="*/ 2270234 w 9995338"/>
              <a:gd name="connsiteY2" fmla="*/ 326186 h 462821"/>
              <a:gd name="connsiteX3" fmla="*/ 3605048 w 9995338"/>
              <a:gd name="connsiteY3" fmla="*/ 94959 h 462821"/>
              <a:gd name="connsiteX4" fmla="*/ 5276193 w 9995338"/>
              <a:gd name="connsiteY4" fmla="*/ 263124 h 462821"/>
              <a:gd name="connsiteX5" fmla="*/ 6285186 w 9995338"/>
              <a:gd name="connsiteY5" fmla="*/ 31897 h 462821"/>
              <a:gd name="connsiteX6" fmla="*/ 7840717 w 9995338"/>
              <a:gd name="connsiteY6" fmla="*/ 231593 h 462821"/>
              <a:gd name="connsiteX7" fmla="*/ 8849710 w 9995338"/>
              <a:gd name="connsiteY7" fmla="*/ 366 h 462821"/>
              <a:gd name="connsiteX8" fmla="*/ 9995338 w 9995338"/>
              <a:gd name="connsiteY8" fmla="*/ 179042 h 462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995338" h="462821">
                <a:moveTo>
                  <a:pt x="0" y="462821"/>
                </a:moveTo>
                <a:cubicBezTo>
                  <a:pt x="346841" y="295531"/>
                  <a:pt x="693683" y="128241"/>
                  <a:pt x="1072055" y="105469"/>
                </a:cubicBezTo>
                <a:cubicBezTo>
                  <a:pt x="1450427" y="82697"/>
                  <a:pt x="1848069" y="327938"/>
                  <a:pt x="2270234" y="326186"/>
                </a:cubicBezTo>
                <a:cubicBezTo>
                  <a:pt x="2692400" y="324434"/>
                  <a:pt x="3104055" y="105469"/>
                  <a:pt x="3605048" y="94959"/>
                </a:cubicBezTo>
                <a:cubicBezTo>
                  <a:pt x="4106041" y="84449"/>
                  <a:pt x="4829503" y="273634"/>
                  <a:pt x="5276193" y="263124"/>
                </a:cubicBezTo>
                <a:cubicBezTo>
                  <a:pt x="5722883" y="252614"/>
                  <a:pt x="5857765" y="37152"/>
                  <a:pt x="6285186" y="31897"/>
                </a:cubicBezTo>
                <a:cubicBezTo>
                  <a:pt x="6712607" y="26642"/>
                  <a:pt x="7413296" y="236848"/>
                  <a:pt x="7840717" y="231593"/>
                </a:cubicBezTo>
                <a:cubicBezTo>
                  <a:pt x="8268138" y="226338"/>
                  <a:pt x="8490607" y="9124"/>
                  <a:pt x="8849710" y="366"/>
                </a:cubicBezTo>
                <a:cubicBezTo>
                  <a:pt x="9208813" y="-8392"/>
                  <a:pt x="9762359" y="142256"/>
                  <a:pt x="9995338" y="179042"/>
                </a:cubicBezTo>
              </a:path>
            </a:pathLst>
          </a:custGeom>
          <a:noFill/>
          <a:ln w="3175">
            <a:gradFill flip="none" rotWithShape="1">
              <a:gsLst>
                <a:gs pos="28000">
                  <a:srgbClr val="66FFFF">
                    <a:lumMod val="15000"/>
                    <a:lumOff val="85000"/>
                  </a:srgbClr>
                </a:gs>
                <a:gs pos="44000">
                  <a:srgbClr val="66FFFF">
                    <a:lumMod val="58000"/>
                  </a:srgbClr>
                </a:gs>
                <a:gs pos="100000">
                  <a:srgbClr val="66FFFF">
                    <a:lumMod val="15000"/>
                    <a:lumOff val="85000"/>
                  </a:srgbClr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exto: Carta">
            <a:extLst>
              <a:ext uri="{FF2B5EF4-FFF2-40B4-BE49-F238E27FC236}">
                <a16:creationId xmlns:a16="http://schemas.microsoft.com/office/drawing/2014/main" id="{D87338AD-EC7E-4C34-A468-CDA216DF95D9}"/>
              </a:ext>
            </a:extLst>
          </p:cNvPr>
          <p:cNvSpPr txBox="1"/>
          <p:nvPr/>
        </p:nvSpPr>
        <p:spPr>
          <a:xfrm>
            <a:off x="1186775" y="2256539"/>
            <a:ext cx="7227650" cy="3462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pt-BR" sz="1600" dirty="0">
                <a:latin typeface="Segoe UI Variable Text" pitchFamily="2" charset="0"/>
              </a:rPr>
              <a:t>Depois de várias faturas atrasadas, dívidas renegociadas e noites sem dormir, percebi que o problema não eram os cartões, mas como eu os usava. </a:t>
            </a:r>
            <a:br>
              <a:rPr lang="pt-BR" sz="1600" dirty="0">
                <a:latin typeface="Segoe UI Variable Text" pitchFamily="2" charset="0"/>
              </a:rPr>
            </a:br>
            <a:r>
              <a:rPr lang="pt-BR" sz="1600" dirty="0">
                <a:latin typeface="Segoe UI Variable Text" pitchFamily="2" charset="0"/>
              </a:rPr>
              <a:t>Foi uma jornada de autoconhecimento, onde entendi que meu valor não estava nas coisas que comprava, mas na forma como cuidava de mim mesma e do meu dinheiro.</a:t>
            </a:r>
            <a:br>
              <a:rPr lang="pt-BR" sz="1600" dirty="0">
                <a:latin typeface="Segoe UI Variable Text" pitchFamily="2" charset="0"/>
              </a:rPr>
            </a:br>
            <a:r>
              <a:rPr lang="pt-BR" sz="1600" dirty="0">
                <a:latin typeface="Segoe UI Variable Text" pitchFamily="2" charset="0"/>
              </a:rPr>
              <a:t>Aprender a gerenciar meu dinheiro foi como reaprender a amar, mas dessa vez, de forma consciente.</a:t>
            </a:r>
          </a:p>
        </p:txBody>
      </p:sp>
      <p:sp>
        <p:nvSpPr>
          <p:cNvPr id="6" name="Separador">
            <a:extLst>
              <a:ext uri="{FF2B5EF4-FFF2-40B4-BE49-F238E27FC236}">
                <a16:creationId xmlns:a16="http://schemas.microsoft.com/office/drawing/2014/main" id="{81D3FAA9-7D23-4736-AD0F-E10C88DA7401}"/>
              </a:ext>
            </a:extLst>
          </p:cNvPr>
          <p:cNvSpPr/>
          <p:nvPr/>
        </p:nvSpPr>
        <p:spPr>
          <a:xfrm flipH="1" flipV="1">
            <a:off x="0" y="1380882"/>
            <a:ext cx="9995338" cy="255849"/>
          </a:xfrm>
          <a:custGeom>
            <a:avLst/>
            <a:gdLst>
              <a:gd name="connsiteX0" fmla="*/ 0 w 9995338"/>
              <a:gd name="connsiteY0" fmla="*/ 462821 h 462821"/>
              <a:gd name="connsiteX1" fmla="*/ 1072055 w 9995338"/>
              <a:gd name="connsiteY1" fmla="*/ 105469 h 462821"/>
              <a:gd name="connsiteX2" fmla="*/ 2270234 w 9995338"/>
              <a:gd name="connsiteY2" fmla="*/ 326186 h 462821"/>
              <a:gd name="connsiteX3" fmla="*/ 3605048 w 9995338"/>
              <a:gd name="connsiteY3" fmla="*/ 94959 h 462821"/>
              <a:gd name="connsiteX4" fmla="*/ 5276193 w 9995338"/>
              <a:gd name="connsiteY4" fmla="*/ 263124 h 462821"/>
              <a:gd name="connsiteX5" fmla="*/ 6285186 w 9995338"/>
              <a:gd name="connsiteY5" fmla="*/ 31897 h 462821"/>
              <a:gd name="connsiteX6" fmla="*/ 7840717 w 9995338"/>
              <a:gd name="connsiteY6" fmla="*/ 231593 h 462821"/>
              <a:gd name="connsiteX7" fmla="*/ 8849710 w 9995338"/>
              <a:gd name="connsiteY7" fmla="*/ 366 h 462821"/>
              <a:gd name="connsiteX8" fmla="*/ 9995338 w 9995338"/>
              <a:gd name="connsiteY8" fmla="*/ 179042 h 462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995338" h="462821">
                <a:moveTo>
                  <a:pt x="0" y="462821"/>
                </a:moveTo>
                <a:cubicBezTo>
                  <a:pt x="346841" y="295531"/>
                  <a:pt x="693683" y="128241"/>
                  <a:pt x="1072055" y="105469"/>
                </a:cubicBezTo>
                <a:cubicBezTo>
                  <a:pt x="1450427" y="82697"/>
                  <a:pt x="1848069" y="327938"/>
                  <a:pt x="2270234" y="326186"/>
                </a:cubicBezTo>
                <a:cubicBezTo>
                  <a:pt x="2692400" y="324434"/>
                  <a:pt x="3104055" y="105469"/>
                  <a:pt x="3605048" y="94959"/>
                </a:cubicBezTo>
                <a:cubicBezTo>
                  <a:pt x="4106041" y="84449"/>
                  <a:pt x="4829503" y="273634"/>
                  <a:pt x="5276193" y="263124"/>
                </a:cubicBezTo>
                <a:cubicBezTo>
                  <a:pt x="5722883" y="252614"/>
                  <a:pt x="5857765" y="37152"/>
                  <a:pt x="6285186" y="31897"/>
                </a:cubicBezTo>
                <a:cubicBezTo>
                  <a:pt x="6712607" y="26642"/>
                  <a:pt x="7413296" y="236848"/>
                  <a:pt x="7840717" y="231593"/>
                </a:cubicBezTo>
                <a:cubicBezTo>
                  <a:pt x="8268138" y="226338"/>
                  <a:pt x="8490607" y="9124"/>
                  <a:pt x="8849710" y="366"/>
                </a:cubicBezTo>
                <a:cubicBezTo>
                  <a:pt x="9208813" y="-8392"/>
                  <a:pt x="9762359" y="142256"/>
                  <a:pt x="9995338" y="179042"/>
                </a:cubicBezTo>
              </a:path>
            </a:pathLst>
          </a:custGeom>
          <a:noFill/>
          <a:ln w="3175">
            <a:gradFill flip="none" rotWithShape="1">
              <a:gsLst>
                <a:gs pos="28000">
                  <a:srgbClr val="66FFFF">
                    <a:lumMod val="15000"/>
                    <a:lumOff val="85000"/>
                  </a:srgbClr>
                </a:gs>
                <a:gs pos="44000">
                  <a:srgbClr val="66FFFF">
                    <a:lumMod val="58000"/>
                  </a:srgbClr>
                </a:gs>
                <a:gs pos="100000">
                  <a:srgbClr val="66FFFF">
                    <a:lumMod val="15000"/>
                    <a:lumOff val="85000"/>
                  </a:srgbClr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Título">
            <a:extLst>
              <a:ext uri="{FF2B5EF4-FFF2-40B4-BE49-F238E27FC236}">
                <a16:creationId xmlns:a16="http://schemas.microsoft.com/office/drawing/2014/main" id="{D4006CC7-564A-4153-B150-4A214354372D}"/>
              </a:ext>
            </a:extLst>
          </p:cNvPr>
          <p:cNvSpPr txBox="1"/>
          <p:nvPr/>
        </p:nvSpPr>
        <p:spPr>
          <a:xfrm>
            <a:off x="1186775" y="559513"/>
            <a:ext cx="72276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400" dirty="0">
                <a:latin typeface="Selima" panose="02000000000000000000" pitchFamily="50" charset="0"/>
                <a:ea typeface="Segoe UI Black" panose="020B0A02040204020203" pitchFamily="34" charset="0"/>
              </a:rPr>
              <a:t>A carta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07EB7E5E-C95E-4C67-ABCB-69D4C1A33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PARA TODOS OS CARTÕES QUE JÁ AMEI CASSANDRA RIOS</a:t>
            </a:r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A38E40C3-DF98-4649-A4D2-5E94E70176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66AB8-A18F-4CE3-B3EF-064CD43A42CA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301058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eparador">
            <a:extLst>
              <a:ext uri="{FF2B5EF4-FFF2-40B4-BE49-F238E27FC236}">
                <a16:creationId xmlns:a16="http://schemas.microsoft.com/office/drawing/2014/main" id="{5072F87A-5B8B-49C9-B72D-9C3FAA1A2B42}"/>
              </a:ext>
            </a:extLst>
          </p:cNvPr>
          <p:cNvSpPr/>
          <p:nvPr/>
        </p:nvSpPr>
        <p:spPr>
          <a:xfrm flipH="1" flipV="1">
            <a:off x="-36283" y="11365256"/>
            <a:ext cx="9995338" cy="255849"/>
          </a:xfrm>
          <a:custGeom>
            <a:avLst/>
            <a:gdLst>
              <a:gd name="connsiteX0" fmla="*/ 0 w 9995338"/>
              <a:gd name="connsiteY0" fmla="*/ 462821 h 462821"/>
              <a:gd name="connsiteX1" fmla="*/ 1072055 w 9995338"/>
              <a:gd name="connsiteY1" fmla="*/ 105469 h 462821"/>
              <a:gd name="connsiteX2" fmla="*/ 2270234 w 9995338"/>
              <a:gd name="connsiteY2" fmla="*/ 326186 h 462821"/>
              <a:gd name="connsiteX3" fmla="*/ 3605048 w 9995338"/>
              <a:gd name="connsiteY3" fmla="*/ 94959 h 462821"/>
              <a:gd name="connsiteX4" fmla="*/ 5276193 w 9995338"/>
              <a:gd name="connsiteY4" fmla="*/ 263124 h 462821"/>
              <a:gd name="connsiteX5" fmla="*/ 6285186 w 9995338"/>
              <a:gd name="connsiteY5" fmla="*/ 31897 h 462821"/>
              <a:gd name="connsiteX6" fmla="*/ 7840717 w 9995338"/>
              <a:gd name="connsiteY6" fmla="*/ 231593 h 462821"/>
              <a:gd name="connsiteX7" fmla="*/ 8849710 w 9995338"/>
              <a:gd name="connsiteY7" fmla="*/ 366 h 462821"/>
              <a:gd name="connsiteX8" fmla="*/ 9995338 w 9995338"/>
              <a:gd name="connsiteY8" fmla="*/ 179042 h 462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995338" h="462821">
                <a:moveTo>
                  <a:pt x="0" y="462821"/>
                </a:moveTo>
                <a:cubicBezTo>
                  <a:pt x="346841" y="295531"/>
                  <a:pt x="693683" y="128241"/>
                  <a:pt x="1072055" y="105469"/>
                </a:cubicBezTo>
                <a:cubicBezTo>
                  <a:pt x="1450427" y="82697"/>
                  <a:pt x="1848069" y="327938"/>
                  <a:pt x="2270234" y="326186"/>
                </a:cubicBezTo>
                <a:cubicBezTo>
                  <a:pt x="2692400" y="324434"/>
                  <a:pt x="3104055" y="105469"/>
                  <a:pt x="3605048" y="94959"/>
                </a:cubicBezTo>
                <a:cubicBezTo>
                  <a:pt x="4106041" y="84449"/>
                  <a:pt x="4829503" y="273634"/>
                  <a:pt x="5276193" y="263124"/>
                </a:cubicBezTo>
                <a:cubicBezTo>
                  <a:pt x="5722883" y="252614"/>
                  <a:pt x="5857765" y="37152"/>
                  <a:pt x="6285186" y="31897"/>
                </a:cubicBezTo>
                <a:cubicBezTo>
                  <a:pt x="6712607" y="26642"/>
                  <a:pt x="7413296" y="236848"/>
                  <a:pt x="7840717" y="231593"/>
                </a:cubicBezTo>
                <a:cubicBezTo>
                  <a:pt x="8268138" y="226338"/>
                  <a:pt x="8490607" y="9124"/>
                  <a:pt x="8849710" y="366"/>
                </a:cubicBezTo>
                <a:cubicBezTo>
                  <a:pt x="9208813" y="-8392"/>
                  <a:pt x="9762359" y="142256"/>
                  <a:pt x="9995338" y="179042"/>
                </a:cubicBezTo>
              </a:path>
            </a:pathLst>
          </a:custGeom>
          <a:noFill/>
          <a:ln w="3175">
            <a:gradFill flip="none" rotWithShape="1">
              <a:gsLst>
                <a:gs pos="28000">
                  <a:srgbClr val="66FFFF">
                    <a:lumMod val="15000"/>
                    <a:lumOff val="85000"/>
                  </a:srgbClr>
                </a:gs>
                <a:gs pos="44000">
                  <a:srgbClr val="66FFFF">
                    <a:lumMod val="58000"/>
                  </a:srgbClr>
                </a:gs>
                <a:gs pos="100000">
                  <a:srgbClr val="66FFFF">
                    <a:lumMod val="15000"/>
                    <a:lumOff val="85000"/>
                  </a:srgbClr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exto: Carta">
            <a:extLst>
              <a:ext uri="{FF2B5EF4-FFF2-40B4-BE49-F238E27FC236}">
                <a16:creationId xmlns:a16="http://schemas.microsoft.com/office/drawing/2014/main" id="{D87338AD-EC7E-4C34-A468-CDA216DF95D9}"/>
              </a:ext>
            </a:extLst>
          </p:cNvPr>
          <p:cNvSpPr txBox="1"/>
          <p:nvPr/>
        </p:nvSpPr>
        <p:spPr>
          <a:xfrm>
            <a:off x="1186775" y="2256539"/>
            <a:ext cx="7227650" cy="10005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pt-BR" sz="1600" dirty="0">
                <a:latin typeface="Segoe UI Variable Text" pitchFamily="2" charset="0"/>
              </a:rPr>
              <a:t>Ao invés de parcelar uma TV de R$ 3.000 em 12x, economizei R$ 250 por mês e comprei à vista com desconto após um ano.</a:t>
            </a:r>
          </a:p>
        </p:txBody>
      </p:sp>
      <p:sp>
        <p:nvSpPr>
          <p:cNvPr id="6" name="Separador">
            <a:extLst>
              <a:ext uri="{FF2B5EF4-FFF2-40B4-BE49-F238E27FC236}">
                <a16:creationId xmlns:a16="http://schemas.microsoft.com/office/drawing/2014/main" id="{81D3FAA9-7D23-4736-AD0F-E10C88DA7401}"/>
              </a:ext>
            </a:extLst>
          </p:cNvPr>
          <p:cNvSpPr/>
          <p:nvPr/>
        </p:nvSpPr>
        <p:spPr>
          <a:xfrm flipH="1" flipV="1">
            <a:off x="0" y="1380882"/>
            <a:ext cx="9995338" cy="255849"/>
          </a:xfrm>
          <a:custGeom>
            <a:avLst/>
            <a:gdLst>
              <a:gd name="connsiteX0" fmla="*/ 0 w 9995338"/>
              <a:gd name="connsiteY0" fmla="*/ 462821 h 462821"/>
              <a:gd name="connsiteX1" fmla="*/ 1072055 w 9995338"/>
              <a:gd name="connsiteY1" fmla="*/ 105469 h 462821"/>
              <a:gd name="connsiteX2" fmla="*/ 2270234 w 9995338"/>
              <a:gd name="connsiteY2" fmla="*/ 326186 h 462821"/>
              <a:gd name="connsiteX3" fmla="*/ 3605048 w 9995338"/>
              <a:gd name="connsiteY3" fmla="*/ 94959 h 462821"/>
              <a:gd name="connsiteX4" fmla="*/ 5276193 w 9995338"/>
              <a:gd name="connsiteY4" fmla="*/ 263124 h 462821"/>
              <a:gd name="connsiteX5" fmla="*/ 6285186 w 9995338"/>
              <a:gd name="connsiteY5" fmla="*/ 31897 h 462821"/>
              <a:gd name="connsiteX6" fmla="*/ 7840717 w 9995338"/>
              <a:gd name="connsiteY6" fmla="*/ 231593 h 462821"/>
              <a:gd name="connsiteX7" fmla="*/ 8849710 w 9995338"/>
              <a:gd name="connsiteY7" fmla="*/ 366 h 462821"/>
              <a:gd name="connsiteX8" fmla="*/ 9995338 w 9995338"/>
              <a:gd name="connsiteY8" fmla="*/ 179042 h 462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995338" h="462821">
                <a:moveTo>
                  <a:pt x="0" y="462821"/>
                </a:moveTo>
                <a:cubicBezTo>
                  <a:pt x="346841" y="295531"/>
                  <a:pt x="693683" y="128241"/>
                  <a:pt x="1072055" y="105469"/>
                </a:cubicBezTo>
                <a:cubicBezTo>
                  <a:pt x="1450427" y="82697"/>
                  <a:pt x="1848069" y="327938"/>
                  <a:pt x="2270234" y="326186"/>
                </a:cubicBezTo>
                <a:cubicBezTo>
                  <a:pt x="2692400" y="324434"/>
                  <a:pt x="3104055" y="105469"/>
                  <a:pt x="3605048" y="94959"/>
                </a:cubicBezTo>
                <a:cubicBezTo>
                  <a:pt x="4106041" y="84449"/>
                  <a:pt x="4829503" y="273634"/>
                  <a:pt x="5276193" y="263124"/>
                </a:cubicBezTo>
                <a:cubicBezTo>
                  <a:pt x="5722883" y="252614"/>
                  <a:pt x="5857765" y="37152"/>
                  <a:pt x="6285186" y="31897"/>
                </a:cubicBezTo>
                <a:cubicBezTo>
                  <a:pt x="6712607" y="26642"/>
                  <a:pt x="7413296" y="236848"/>
                  <a:pt x="7840717" y="231593"/>
                </a:cubicBezTo>
                <a:cubicBezTo>
                  <a:pt x="8268138" y="226338"/>
                  <a:pt x="8490607" y="9124"/>
                  <a:pt x="8849710" y="366"/>
                </a:cubicBezTo>
                <a:cubicBezTo>
                  <a:pt x="9208813" y="-8392"/>
                  <a:pt x="9762359" y="142256"/>
                  <a:pt x="9995338" y="179042"/>
                </a:cubicBezTo>
              </a:path>
            </a:pathLst>
          </a:custGeom>
          <a:noFill/>
          <a:ln w="3175">
            <a:gradFill flip="none" rotWithShape="1">
              <a:gsLst>
                <a:gs pos="28000">
                  <a:srgbClr val="66FFFF">
                    <a:lumMod val="15000"/>
                    <a:lumOff val="85000"/>
                  </a:srgbClr>
                </a:gs>
                <a:gs pos="44000">
                  <a:srgbClr val="66FFFF">
                    <a:lumMod val="58000"/>
                  </a:srgbClr>
                </a:gs>
                <a:gs pos="100000">
                  <a:srgbClr val="66FFFF">
                    <a:lumMod val="15000"/>
                    <a:lumOff val="85000"/>
                  </a:srgbClr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Título">
            <a:extLst>
              <a:ext uri="{FF2B5EF4-FFF2-40B4-BE49-F238E27FC236}">
                <a16:creationId xmlns:a16="http://schemas.microsoft.com/office/drawing/2014/main" id="{D4006CC7-564A-4153-B150-4A214354372D}"/>
              </a:ext>
            </a:extLst>
          </p:cNvPr>
          <p:cNvSpPr txBox="1"/>
          <p:nvPr/>
        </p:nvSpPr>
        <p:spPr>
          <a:xfrm>
            <a:off x="1186775" y="578490"/>
            <a:ext cx="72276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400" dirty="0">
                <a:latin typeface="Selima" panose="02000000000000000000" pitchFamily="50" charset="0"/>
                <a:ea typeface="Segoe UI Black" panose="020B0A02040204020203" pitchFamily="34" charset="0"/>
              </a:rPr>
              <a:t>Um exemplo</a:t>
            </a:r>
          </a:p>
        </p:txBody>
      </p:sp>
      <p:sp>
        <p:nvSpPr>
          <p:cNvPr id="7" name="Texto: Carta">
            <a:extLst>
              <a:ext uri="{FF2B5EF4-FFF2-40B4-BE49-F238E27FC236}">
                <a16:creationId xmlns:a16="http://schemas.microsoft.com/office/drawing/2014/main" id="{3E5643C6-14A7-4AAE-A39C-D905A62FFC3D}"/>
              </a:ext>
            </a:extLst>
          </p:cNvPr>
          <p:cNvSpPr txBox="1"/>
          <p:nvPr/>
        </p:nvSpPr>
        <p:spPr>
          <a:xfrm>
            <a:off x="1186775" y="7479047"/>
            <a:ext cx="7227650" cy="19854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pt-BR" sz="160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Aprendi uma estratégia:</a:t>
            </a:r>
            <a:br>
              <a:rPr lang="pt-BR" sz="1600" dirty="0">
                <a:latin typeface="Segoe UI Variable Text" pitchFamily="2" charset="0"/>
              </a:rPr>
            </a:br>
            <a:r>
              <a:rPr lang="pt-BR" sz="1600" dirty="0">
                <a:latin typeface="Segoe UI Variable Small Semibol" pitchFamily="2" charset="0"/>
              </a:rPr>
              <a:t>Regra 50/30/20:</a:t>
            </a:r>
            <a:br>
              <a:rPr lang="pt-BR" sz="1600" dirty="0">
                <a:latin typeface="Segoe UI Variable Text" pitchFamily="2" charset="0"/>
              </a:rPr>
            </a:br>
            <a:r>
              <a:rPr lang="pt-BR" sz="1600" dirty="0">
                <a:latin typeface="Segoe UI Variable Text" pitchFamily="2" charset="0"/>
              </a:rPr>
              <a:t>	50% do salário para necessidades, 30% para desejos e 20% para pagar dívidas ou poupar. </a:t>
            </a:r>
          </a:p>
        </p:txBody>
      </p:sp>
      <p:sp>
        <p:nvSpPr>
          <p:cNvPr id="10" name="Separador">
            <a:extLst>
              <a:ext uri="{FF2B5EF4-FFF2-40B4-BE49-F238E27FC236}">
                <a16:creationId xmlns:a16="http://schemas.microsoft.com/office/drawing/2014/main" id="{303EC936-33F7-45B3-A68D-FE3E85C5AAE4}"/>
              </a:ext>
            </a:extLst>
          </p:cNvPr>
          <p:cNvSpPr/>
          <p:nvPr/>
        </p:nvSpPr>
        <p:spPr>
          <a:xfrm flipH="1" flipV="1">
            <a:off x="-7254" y="5339661"/>
            <a:ext cx="9995338" cy="255849"/>
          </a:xfrm>
          <a:custGeom>
            <a:avLst/>
            <a:gdLst>
              <a:gd name="connsiteX0" fmla="*/ 0 w 9995338"/>
              <a:gd name="connsiteY0" fmla="*/ 462821 h 462821"/>
              <a:gd name="connsiteX1" fmla="*/ 1072055 w 9995338"/>
              <a:gd name="connsiteY1" fmla="*/ 105469 h 462821"/>
              <a:gd name="connsiteX2" fmla="*/ 2270234 w 9995338"/>
              <a:gd name="connsiteY2" fmla="*/ 326186 h 462821"/>
              <a:gd name="connsiteX3" fmla="*/ 3605048 w 9995338"/>
              <a:gd name="connsiteY3" fmla="*/ 94959 h 462821"/>
              <a:gd name="connsiteX4" fmla="*/ 5276193 w 9995338"/>
              <a:gd name="connsiteY4" fmla="*/ 263124 h 462821"/>
              <a:gd name="connsiteX5" fmla="*/ 6285186 w 9995338"/>
              <a:gd name="connsiteY5" fmla="*/ 31897 h 462821"/>
              <a:gd name="connsiteX6" fmla="*/ 7840717 w 9995338"/>
              <a:gd name="connsiteY6" fmla="*/ 231593 h 462821"/>
              <a:gd name="connsiteX7" fmla="*/ 8849710 w 9995338"/>
              <a:gd name="connsiteY7" fmla="*/ 366 h 462821"/>
              <a:gd name="connsiteX8" fmla="*/ 9995338 w 9995338"/>
              <a:gd name="connsiteY8" fmla="*/ 179042 h 462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995338" h="462821">
                <a:moveTo>
                  <a:pt x="0" y="462821"/>
                </a:moveTo>
                <a:cubicBezTo>
                  <a:pt x="346841" y="295531"/>
                  <a:pt x="693683" y="128241"/>
                  <a:pt x="1072055" y="105469"/>
                </a:cubicBezTo>
                <a:cubicBezTo>
                  <a:pt x="1450427" y="82697"/>
                  <a:pt x="1848069" y="327938"/>
                  <a:pt x="2270234" y="326186"/>
                </a:cubicBezTo>
                <a:cubicBezTo>
                  <a:pt x="2692400" y="324434"/>
                  <a:pt x="3104055" y="105469"/>
                  <a:pt x="3605048" y="94959"/>
                </a:cubicBezTo>
                <a:cubicBezTo>
                  <a:pt x="4106041" y="84449"/>
                  <a:pt x="4829503" y="273634"/>
                  <a:pt x="5276193" y="263124"/>
                </a:cubicBezTo>
                <a:cubicBezTo>
                  <a:pt x="5722883" y="252614"/>
                  <a:pt x="5857765" y="37152"/>
                  <a:pt x="6285186" y="31897"/>
                </a:cubicBezTo>
                <a:cubicBezTo>
                  <a:pt x="6712607" y="26642"/>
                  <a:pt x="7413296" y="236848"/>
                  <a:pt x="7840717" y="231593"/>
                </a:cubicBezTo>
                <a:cubicBezTo>
                  <a:pt x="8268138" y="226338"/>
                  <a:pt x="8490607" y="9124"/>
                  <a:pt x="8849710" y="366"/>
                </a:cubicBezTo>
                <a:cubicBezTo>
                  <a:pt x="9208813" y="-8392"/>
                  <a:pt x="9762359" y="142256"/>
                  <a:pt x="9995338" y="179042"/>
                </a:cubicBezTo>
              </a:path>
            </a:pathLst>
          </a:custGeom>
          <a:noFill/>
          <a:ln w="3175">
            <a:gradFill flip="none" rotWithShape="1">
              <a:gsLst>
                <a:gs pos="28000">
                  <a:srgbClr val="66FFFF">
                    <a:lumMod val="15000"/>
                    <a:lumOff val="85000"/>
                  </a:srgbClr>
                </a:gs>
                <a:gs pos="44000">
                  <a:srgbClr val="66FFFF">
                    <a:lumMod val="58000"/>
                  </a:srgbClr>
                </a:gs>
                <a:gs pos="100000">
                  <a:srgbClr val="66FFFF">
                    <a:lumMod val="15000"/>
                    <a:lumOff val="85000"/>
                  </a:srgbClr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ítulo">
            <a:extLst>
              <a:ext uri="{FF2B5EF4-FFF2-40B4-BE49-F238E27FC236}">
                <a16:creationId xmlns:a16="http://schemas.microsoft.com/office/drawing/2014/main" id="{345CE0E4-C9E9-4017-BFD5-1C6F68CF267F}"/>
              </a:ext>
            </a:extLst>
          </p:cNvPr>
          <p:cNvSpPr txBox="1"/>
          <p:nvPr/>
        </p:nvSpPr>
        <p:spPr>
          <a:xfrm>
            <a:off x="1179521" y="4537269"/>
            <a:ext cx="72276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400" dirty="0">
                <a:latin typeface="Selima" panose="02000000000000000000" pitchFamily="50" charset="0"/>
                <a:ea typeface="Segoe UI Black" panose="020B0A02040204020203" pitchFamily="34" charset="0"/>
              </a:rPr>
              <a:t>Um aprendizado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79432A20-2781-48AA-B1EC-E0B1ABA89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PARA TODOS OS CARTÕES QUE JÁ AMEI CASSANDRA RIOS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0A2E0C3C-C67C-4887-AA7B-DEF88B7A2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66AB8-A18F-4CE3-B3EF-064CD43A42CA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921011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m de fundo">
            <a:extLst>
              <a:ext uri="{FF2B5EF4-FFF2-40B4-BE49-F238E27FC236}">
                <a16:creationId xmlns:a16="http://schemas.microsoft.com/office/drawing/2014/main" id="{A7F952CA-CE2A-4CC0-A328-98B122C9FF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57" t="9537" r="15347" b="13637"/>
          <a:stretch/>
        </p:blipFill>
        <p:spPr>
          <a:xfrm>
            <a:off x="0" y="0"/>
            <a:ext cx="9601199" cy="12801597"/>
          </a:xfrm>
          <a:prstGeom prst="rect">
            <a:avLst/>
          </a:prstGeom>
        </p:spPr>
      </p:pic>
      <p:sp>
        <p:nvSpPr>
          <p:cNvPr id="15" name="Cobertura transparente">
            <a:extLst>
              <a:ext uri="{FF2B5EF4-FFF2-40B4-BE49-F238E27FC236}">
                <a16:creationId xmlns:a16="http://schemas.microsoft.com/office/drawing/2014/main" id="{D7615A2C-DBF0-4EE7-93C5-5B036E326444}"/>
              </a:ext>
            </a:extLst>
          </p:cNvPr>
          <p:cNvSpPr/>
          <p:nvPr/>
        </p:nvSpPr>
        <p:spPr>
          <a:xfrm rot="5400000">
            <a:off x="-1600200" y="1600202"/>
            <a:ext cx="12801598" cy="96012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pt-BR" dirty="0"/>
          </a:p>
        </p:txBody>
      </p:sp>
      <p:sp>
        <p:nvSpPr>
          <p:cNvPr id="13" name="Subtítulo">
            <a:extLst>
              <a:ext uri="{FF2B5EF4-FFF2-40B4-BE49-F238E27FC236}">
                <a16:creationId xmlns:a16="http://schemas.microsoft.com/office/drawing/2014/main" id="{801D98F5-F2C8-49C4-9A71-19CE582A9054}"/>
              </a:ext>
            </a:extLst>
          </p:cNvPr>
          <p:cNvSpPr txBox="1"/>
          <p:nvPr/>
        </p:nvSpPr>
        <p:spPr>
          <a:xfrm>
            <a:off x="3950805" y="9330217"/>
            <a:ext cx="5087112" cy="830997"/>
          </a:xfrm>
          <a:prstGeom prst="rect">
            <a:avLst/>
          </a:prstGeom>
          <a:noFill/>
          <a:effectLst>
            <a:glow rad="1905000">
              <a:schemeClr val="accent1">
                <a:alpha val="12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r"/>
            <a:r>
              <a:rPr lang="pt-BR" sz="4800" i="1" dirty="0">
                <a:solidFill>
                  <a:schemeClr val="bg2">
                    <a:lumMod val="50000"/>
                  </a:schemeClr>
                </a:solidFill>
                <a:latin typeface="Selima" panose="02000000000000000000" pitchFamily="50" charset="0"/>
              </a:rPr>
              <a:t>Um Novo Começo</a:t>
            </a:r>
          </a:p>
        </p:txBody>
      </p:sp>
      <p:sp>
        <p:nvSpPr>
          <p:cNvPr id="17" name="Título">
            <a:extLst>
              <a:ext uri="{FF2B5EF4-FFF2-40B4-BE49-F238E27FC236}">
                <a16:creationId xmlns:a16="http://schemas.microsoft.com/office/drawing/2014/main" id="{179D20F6-15C2-47CD-97D9-41848D06F165}"/>
              </a:ext>
            </a:extLst>
          </p:cNvPr>
          <p:cNvSpPr txBox="1"/>
          <p:nvPr/>
        </p:nvSpPr>
        <p:spPr>
          <a:xfrm>
            <a:off x="646410" y="8584302"/>
            <a:ext cx="8401529" cy="1077218"/>
          </a:xfrm>
          <a:prstGeom prst="rect">
            <a:avLst/>
          </a:prstGeom>
          <a:noFill/>
          <a:effectLst>
            <a:glow rad="1905000">
              <a:schemeClr val="accent1">
                <a:alpha val="12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r"/>
            <a:r>
              <a:rPr lang="pt-BR" sz="6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lima" panose="02000000000000000000" pitchFamily="50" charset="0"/>
              </a:rPr>
              <a:t>A Conquista da Liberdade</a:t>
            </a:r>
          </a:p>
        </p:txBody>
      </p:sp>
      <p:sp>
        <p:nvSpPr>
          <p:cNvPr id="18" name="Número do capítulo">
            <a:extLst>
              <a:ext uri="{FF2B5EF4-FFF2-40B4-BE49-F238E27FC236}">
                <a16:creationId xmlns:a16="http://schemas.microsoft.com/office/drawing/2014/main" id="{96C49E7B-96B9-426F-BB22-6A785AF23453}"/>
              </a:ext>
            </a:extLst>
          </p:cNvPr>
          <p:cNvSpPr txBox="1"/>
          <p:nvPr/>
        </p:nvSpPr>
        <p:spPr>
          <a:xfrm rot="19482372">
            <a:off x="206243" y="867798"/>
            <a:ext cx="3172173" cy="7494359"/>
          </a:xfrm>
          <a:prstGeom prst="rect">
            <a:avLst/>
          </a:prstGeom>
          <a:noFill/>
          <a:effectLst>
            <a:glow rad="1905000">
              <a:schemeClr val="accent1">
                <a:alpha val="12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r"/>
            <a:r>
              <a:rPr lang="pt-BR" sz="48100" dirty="0">
                <a:solidFill>
                  <a:schemeClr val="tx1">
                    <a:lumMod val="75000"/>
                    <a:lumOff val="25000"/>
                  </a:schemeClr>
                </a:solidFill>
                <a:latin typeface="Vladimir Script" panose="03050402040407070305" pitchFamily="66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2633115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C2C2D163-F706-4512-951A-86C77E3A297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13" r="10313" b="5628"/>
          <a:stretch/>
        </p:blipFill>
        <p:spPr>
          <a:xfrm>
            <a:off x="1186775" y="6169973"/>
            <a:ext cx="7227650" cy="4296661"/>
          </a:xfrm>
          <a:prstGeom prst="round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41" name="Separador">
            <a:extLst>
              <a:ext uri="{FF2B5EF4-FFF2-40B4-BE49-F238E27FC236}">
                <a16:creationId xmlns:a16="http://schemas.microsoft.com/office/drawing/2014/main" id="{5072F87A-5B8B-49C9-B72D-9C3FAA1A2B42}"/>
              </a:ext>
            </a:extLst>
          </p:cNvPr>
          <p:cNvSpPr/>
          <p:nvPr/>
        </p:nvSpPr>
        <p:spPr>
          <a:xfrm flipH="1" flipV="1">
            <a:off x="-36283" y="11365256"/>
            <a:ext cx="9995338" cy="255849"/>
          </a:xfrm>
          <a:custGeom>
            <a:avLst/>
            <a:gdLst>
              <a:gd name="connsiteX0" fmla="*/ 0 w 9995338"/>
              <a:gd name="connsiteY0" fmla="*/ 462821 h 462821"/>
              <a:gd name="connsiteX1" fmla="*/ 1072055 w 9995338"/>
              <a:gd name="connsiteY1" fmla="*/ 105469 h 462821"/>
              <a:gd name="connsiteX2" fmla="*/ 2270234 w 9995338"/>
              <a:gd name="connsiteY2" fmla="*/ 326186 h 462821"/>
              <a:gd name="connsiteX3" fmla="*/ 3605048 w 9995338"/>
              <a:gd name="connsiteY3" fmla="*/ 94959 h 462821"/>
              <a:gd name="connsiteX4" fmla="*/ 5276193 w 9995338"/>
              <a:gd name="connsiteY4" fmla="*/ 263124 h 462821"/>
              <a:gd name="connsiteX5" fmla="*/ 6285186 w 9995338"/>
              <a:gd name="connsiteY5" fmla="*/ 31897 h 462821"/>
              <a:gd name="connsiteX6" fmla="*/ 7840717 w 9995338"/>
              <a:gd name="connsiteY6" fmla="*/ 231593 h 462821"/>
              <a:gd name="connsiteX7" fmla="*/ 8849710 w 9995338"/>
              <a:gd name="connsiteY7" fmla="*/ 366 h 462821"/>
              <a:gd name="connsiteX8" fmla="*/ 9995338 w 9995338"/>
              <a:gd name="connsiteY8" fmla="*/ 179042 h 462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995338" h="462821">
                <a:moveTo>
                  <a:pt x="0" y="462821"/>
                </a:moveTo>
                <a:cubicBezTo>
                  <a:pt x="346841" y="295531"/>
                  <a:pt x="693683" y="128241"/>
                  <a:pt x="1072055" y="105469"/>
                </a:cubicBezTo>
                <a:cubicBezTo>
                  <a:pt x="1450427" y="82697"/>
                  <a:pt x="1848069" y="327938"/>
                  <a:pt x="2270234" y="326186"/>
                </a:cubicBezTo>
                <a:cubicBezTo>
                  <a:pt x="2692400" y="324434"/>
                  <a:pt x="3104055" y="105469"/>
                  <a:pt x="3605048" y="94959"/>
                </a:cubicBezTo>
                <a:cubicBezTo>
                  <a:pt x="4106041" y="84449"/>
                  <a:pt x="4829503" y="273634"/>
                  <a:pt x="5276193" y="263124"/>
                </a:cubicBezTo>
                <a:cubicBezTo>
                  <a:pt x="5722883" y="252614"/>
                  <a:pt x="5857765" y="37152"/>
                  <a:pt x="6285186" y="31897"/>
                </a:cubicBezTo>
                <a:cubicBezTo>
                  <a:pt x="6712607" y="26642"/>
                  <a:pt x="7413296" y="236848"/>
                  <a:pt x="7840717" y="231593"/>
                </a:cubicBezTo>
                <a:cubicBezTo>
                  <a:pt x="8268138" y="226338"/>
                  <a:pt x="8490607" y="9124"/>
                  <a:pt x="8849710" y="366"/>
                </a:cubicBezTo>
                <a:cubicBezTo>
                  <a:pt x="9208813" y="-8392"/>
                  <a:pt x="9762359" y="142256"/>
                  <a:pt x="9995338" y="179042"/>
                </a:cubicBezTo>
              </a:path>
            </a:pathLst>
          </a:custGeom>
          <a:noFill/>
          <a:ln w="3175">
            <a:gradFill flip="none" rotWithShape="1">
              <a:gsLst>
                <a:gs pos="28000">
                  <a:srgbClr val="66FFFF">
                    <a:lumMod val="15000"/>
                    <a:lumOff val="85000"/>
                  </a:srgbClr>
                </a:gs>
                <a:gs pos="44000">
                  <a:srgbClr val="66FFFF">
                    <a:lumMod val="58000"/>
                  </a:srgbClr>
                </a:gs>
                <a:gs pos="100000">
                  <a:srgbClr val="66FFFF">
                    <a:lumMod val="15000"/>
                    <a:lumOff val="85000"/>
                  </a:srgbClr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exto: Carta">
            <a:extLst>
              <a:ext uri="{FF2B5EF4-FFF2-40B4-BE49-F238E27FC236}">
                <a16:creationId xmlns:a16="http://schemas.microsoft.com/office/drawing/2014/main" id="{D87338AD-EC7E-4C34-A468-CDA216DF95D9}"/>
              </a:ext>
            </a:extLst>
          </p:cNvPr>
          <p:cNvSpPr txBox="1"/>
          <p:nvPr/>
        </p:nvSpPr>
        <p:spPr>
          <a:xfrm>
            <a:off x="1186775" y="2256539"/>
            <a:ext cx="7227650" cy="24779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pt-BR" sz="1600" dirty="0">
                <a:latin typeface="Segoe UI Variable Text" pitchFamily="2" charset="0"/>
              </a:rPr>
              <a:t>Os cartões que já amei me ensinaram muito, mas a lição mais importante foi que minha liberdade financeira é o bem mais valioso. Hoje, uso apenas um cartão, pago o valor total da fatura todo mês e só compro o que cabe no meu orçamento. Também olho para cada compra e pergunto: "Isso vai me trazer felicidade ou mais dívida?"</a:t>
            </a:r>
          </a:p>
        </p:txBody>
      </p:sp>
      <p:sp>
        <p:nvSpPr>
          <p:cNvPr id="6" name="Separador">
            <a:extLst>
              <a:ext uri="{FF2B5EF4-FFF2-40B4-BE49-F238E27FC236}">
                <a16:creationId xmlns:a16="http://schemas.microsoft.com/office/drawing/2014/main" id="{81D3FAA9-7D23-4736-AD0F-E10C88DA7401}"/>
              </a:ext>
            </a:extLst>
          </p:cNvPr>
          <p:cNvSpPr/>
          <p:nvPr/>
        </p:nvSpPr>
        <p:spPr>
          <a:xfrm flipH="1" flipV="1">
            <a:off x="0" y="1380882"/>
            <a:ext cx="9995338" cy="255849"/>
          </a:xfrm>
          <a:custGeom>
            <a:avLst/>
            <a:gdLst>
              <a:gd name="connsiteX0" fmla="*/ 0 w 9995338"/>
              <a:gd name="connsiteY0" fmla="*/ 462821 h 462821"/>
              <a:gd name="connsiteX1" fmla="*/ 1072055 w 9995338"/>
              <a:gd name="connsiteY1" fmla="*/ 105469 h 462821"/>
              <a:gd name="connsiteX2" fmla="*/ 2270234 w 9995338"/>
              <a:gd name="connsiteY2" fmla="*/ 326186 h 462821"/>
              <a:gd name="connsiteX3" fmla="*/ 3605048 w 9995338"/>
              <a:gd name="connsiteY3" fmla="*/ 94959 h 462821"/>
              <a:gd name="connsiteX4" fmla="*/ 5276193 w 9995338"/>
              <a:gd name="connsiteY4" fmla="*/ 263124 h 462821"/>
              <a:gd name="connsiteX5" fmla="*/ 6285186 w 9995338"/>
              <a:gd name="connsiteY5" fmla="*/ 31897 h 462821"/>
              <a:gd name="connsiteX6" fmla="*/ 7840717 w 9995338"/>
              <a:gd name="connsiteY6" fmla="*/ 231593 h 462821"/>
              <a:gd name="connsiteX7" fmla="*/ 8849710 w 9995338"/>
              <a:gd name="connsiteY7" fmla="*/ 366 h 462821"/>
              <a:gd name="connsiteX8" fmla="*/ 9995338 w 9995338"/>
              <a:gd name="connsiteY8" fmla="*/ 179042 h 462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995338" h="462821">
                <a:moveTo>
                  <a:pt x="0" y="462821"/>
                </a:moveTo>
                <a:cubicBezTo>
                  <a:pt x="346841" y="295531"/>
                  <a:pt x="693683" y="128241"/>
                  <a:pt x="1072055" y="105469"/>
                </a:cubicBezTo>
                <a:cubicBezTo>
                  <a:pt x="1450427" y="82697"/>
                  <a:pt x="1848069" y="327938"/>
                  <a:pt x="2270234" y="326186"/>
                </a:cubicBezTo>
                <a:cubicBezTo>
                  <a:pt x="2692400" y="324434"/>
                  <a:pt x="3104055" y="105469"/>
                  <a:pt x="3605048" y="94959"/>
                </a:cubicBezTo>
                <a:cubicBezTo>
                  <a:pt x="4106041" y="84449"/>
                  <a:pt x="4829503" y="273634"/>
                  <a:pt x="5276193" y="263124"/>
                </a:cubicBezTo>
                <a:cubicBezTo>
                  <a:pt x="5722883" y="252614"/>
                  <a:pt x="5857765" y="37152"/>
                  <a:pt x="6285186" y="31897"/>
                </a:cubicBezTo>
                <a:cubicBezTo>
                  <a:pt x="6712607" y="26642"/>
                  <a:pt x="7413296" y="236848"/>
                  <a:pt x="7840717" y="231593"/>
                </a:cubicBezTo>
                <a:cubicBezTo>
                  <a:pt x="8268138" y="226338"/>
                  <a:pt x="8490607" y="9124"/>
                  <a:pt x="8849710" y="366"/>
                </a:cubicBezTo>
                <a:cubicBezTo>
                  <a:pt x="9208813" y="-8392"/>
                  <a:pt x="9762359" y="142256"/>
                  <a:pt x="9995338" y="179042"/>
                </a:cubicBezTo>
              </a:path>
            </a:pathLst>
          </a:custGeom>
          <a:noFill/>
          <a:ln w="3175">
            <a:gradFill flip="none" rotWithShape="1">
              <a:gsLst>
                <a:gs pos="28000">
                  <a:srgbClr val="66FFFF">
                    <a:lumMod val="15000"/>
                    <a:lumOff val="85000"/>
                  </a:srgbClr>
                </a:gs>
                <a:gs pos="44000">
                  <a:srgbClr val="66FFFF">
                    <a:lumMod val="58000"/>
                  </a:srgbClr>
                </a:gs>
                <a:gs pos="100000">
                  <a:srgbClr val="66FFFF">
                    <a:lumMod val="15000"/>
                    <a:lumOff val="85000"/>
                  </a:srgbClr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Título">
            <a:extLst>
              <a:ext uri="{FF2B5EF4-FFF2-40B4-BE49-F238E27FC236}">
                <a16:creationId xmlns:a16="http://schemas.microsoft.com/office/drawing/2014/main" id="{D4006CC7-564A-4153-B150-4A214354372D}"/>
              </a:ext>
            </a:extLst>
          </p:cNvPr>
          <p:cNvSpPr txBox="1"/>
          <p:nvPr/>
        </p:nvSpPr>
        <p:spPr>
          <a:xfrm>
            <a:off x="1186775" y="559513"/>
            <a:ext cx="72276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400" dirty="0">
                <a:latin typeface="Selima" panose="02000000000000000000" pitchFamily="50" charset="0"/>
                <a:ea typeface="Segoe UI Black" panose="020B0A02040204020203" pitchFamily="34" charset="0"/>
              </a:rPr>
              <a:t>A carta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0F42CD8B-B08C-4E6F-87FA-62DC7C30B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PARA TODOS OS CARTÕES QUE JÁ AMEI CASSANDRA RIOS</a:t>
            </a:r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0649BC66-2C3A-4210-BC6C-70E55B43A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66AB8-A18F-4CE3-B3EF-064CD43A42CA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619145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eparador">
            <a:extLst>
              <a:ext uri="{FF2B5EF4-FFF2-40B4-BE49-F238E27FC236}">
                <a16:creationId xmlns:a16="http://schemas.microsoft.com/office/drawing/2014/main" id="{5072F87A-5B8B-49C9-B72D-9C3FAA1A2B42}"/>
              </a:ext>
            </a:extLst>
          </p:cNvPr>
          <p:cNvSpPr/>
          <p:nvPr/>
        </p:nvSpPr>
        <p:spPr>
          <a:xfrm flipH="1" flipV="1">
            <a:off x="-36283" y="11365256"/>
            <a:ext cx="9995338" cy="255849"/>
          </a:xfrm>
          <a:custGeom>
            <a:avLst/>
            <a:gdLst>
              <a:gd name="connsiteX0" fmla="*/ 0 w 9995338"/>
              <a:gd name="connsiteY0" fmla="*/ 462821 h 462821"/>
              <a:gd name="connsiteX1" fmla="*/ 1072055 w 9995338"/>
              <a:gd name="connsiteY1" fmla="*/ 105469 h 462821"/>
              <a:gd name="connsiteX2" fmla="*/ 2270234 w 9995338"/>
              <a:gd name="connsiteY2" fmla="*/ 326186 h 462821"/>
              <a:gd name="connsiteX3" fmla="*/ 3605048 w 9995338"/>
              <a:gd name="connsiteY3" fmla="*/ 94959 h 462821"/>
              <a:gd name="connsiteX4" fmla="*/ 5276193 w 9995338"/>
              <a:gd name="connsiteY4" fmla="*/ 263124 h 462821"/>
              <a:gd name="connsiteX5" fmla="*/ 6285186 w 9995338"/>
              <a:gd name="connsiteY5" fmla="*/ 31897 h 462821"/>
              <a:gd name="connsiteX6" fmla="*/ 7840717 w 9995338"/>
              <a:gd name="connsiteY6" fmla="*/ 231593 h 462821"/>
              <a:gd name="connsiteX7" fmla="*/ 8849710 w 9995338"/>
              <a:gd name="connsiteY7" fmla="*/ 366 h 462821"/>
              <a:gd name="connsiteX8" fmla="*/ 9995338 w 9995338"/>
              <a:gd name="connsiteY8" fmla="*/ 179042 h 462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995338" h="462821">
                <a:moveTo>
                  <a:pt x="0" y="462821"/>
                </a:moveTo>
                <a:cubicBezTo>
                  <a:pt x="346841" y="295531"/>
                  <a:pt x="693683" y="128241"/>
                  <a:pt x="1072055" y="105469"/>
                </a:cubicBezTo>
                <a:cubicBezTo>
                  <a:pt x="1450427" y="82697"/>
                  <a:pt x="1848069" y="327938"/>
                  <a:pt x="2270234" y="326186"/>
                </a:cubicBezTo>
                <a:cubicBezTo>
                  <a:pt x="2692400" y="324434"/>
                  <a:pt x="3104055" y="105469"/>
                  <a:pt x="3605048" y="94959"/>
                </a:cubicBezTo>
                <a:cubicBezTo>
                  <a:pt x="4106041" y="84449"/>
                  <a:pt x="4829503" y="273634"/>
                  <a:pt x="5276193" y="263124"/>
                </a:cubicBezTo>
                <a:cubicBezTo>
                  <a:pt x="5722883" y="252614"/>
                  <a:pt x="5857765" y="37152"/>
                  <a:pt x="6285186" y="31897"/>
                </a:cubicBezTo>
                <a:cubicBezTo>
                  <a:pt x="6712607" y="26642"/>
                  <a:pt x="7413296" y="236848"/>
                  <a:pt x="7840717" y="231593"/>
                </a:cubicBezTo>
                <a:cubicBezTo>
                  <a:pt x="8268138" y="226338"/>
                  <a:pt x="8490607" y="9124"/>
                  <a:pt x="8849710" y="366"/>
                </a:cubicBezTo>
                <a:cubicBezTo>
                  <a:pt x="9208813" y="-8392"/>
                  <a:pt x="9762359" y="142256"/>
                  <a:pt x="9995338" y="179042"/>
                </a:cubicBezTo>
              </a:path>
            </a:pathLst>
          </a:custGeom>
          <a:noFill/>
          <a:ln w="3175">
            <a:gradFill flip="none" rotWithShape="1">
              <a:gsLst>
                <a:gs pos="28000">
                  <a:srgbClr val="66FFFF">
                    <a:lumMod val="15000"/>
                    <a:lumOff val="85000"/>
                  </a:srgbClr>
                </a:gs>
                <a:gs pos="44000">
                  <a:srgbClr val="66FFFF">
                    <a:lumMod val="58000"/>
                  </a:srgbClr>
                </a:gs>
                <a:gs pos="100000">
                  <a:srgbClr val="66FFFF">
                    <a:lumMod val="15000"/>
                    <a:lumOff val="85000"/>
                  </a:srgbClr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exto: Carta">
            <a:extLst>
              <a:ext uri="{FF2B5EF4-FFF2-40B4-BE49-F238E27FC236}">
                <a16:creationId xmlns:a16="http://schemas.microsoft.com/office/drawing/2014/main" id="{D87338AD-EC7E-4C34-A468-CDA216DF95D9}"/>
              </a:ext>
            </a:extLst>
          </p:cNvPr>
          <p:cNvSpPr txBox="1"/>
          <p:nvPr/>
        </p:nvSpPr>
        <p:spPr>
          <a:xfrm>
            <a:off x="1186775" y="5654281"/>
            <a:ext cx="7227650" cy="14930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pt-BR" sz="1600" dirty="0">
                <a:latin typeface="Segoe UI Variable Text" pitchFamily="2" charset="0"/>
              </a:rPr>
              <a:t>Amar cartões de crédito não é o problema, desde que você ame sua liberdade financeira ainda mais. Lembre-se, o verdadeiro amadurecimento financeiro é como um bom relacionamento: exige respeito, limites e equilíbrio.</a:t>
            </a:r>
          </a:p>
        </p:txBody>
      </p:sp>
      <p:sp>
        <p:nvSpPr>
          <p:cNvPr id="6" name="Separador">
            <a:extLst>
              <a:ext uri="{FF2B5EF4-FFF2-40B4-BE49-F238E27FC236}">
                <a16:creationId xmlns:a16="http://schemas.microsoft.com/office/drawing/2014/main" id="{81D3FAA9-7D23-4736-AD0F-E10C88DA7401}"/>
              </a:ext>
            </a:extLst>
          </p:cNvPr>
          <p:cNvSpPr/>
          <p:nvPr/>
        </p:nvSpPr>
        <p:spPr>
          <a:xfrm flipH="1" flipV="1">
            <a:off x="0" y="1380882"/>
            <a:ext cx="9995338" cy="255849"/>
          </a:xfrm>
          <a:custGeom>
            <a:avLst/>
            <a:gdLst>
              <a:gd name="connsiteX0" fmla="*/ 0 w 9995338"/>
              <a:gd name="connsiteY0" fmla="*/ 462821 h 462821"/>
              <a:gd name="connsiteX1" fmla="*/ 1072055 w 9995338"/>
              <a:gd name="connsiteY1" fmla="*/ 105469 h 462821"/>
              <a:gd name="connsiteX2" fmla="*/ 2270234 w 9995338"/>
              <a:gd name="connsiteY2" fmla="*/ 326186 h 462821"/>
              <a:gd name="connsiteX3" fmla="*/ 3605048 w 9995338"/>
              <a:gd name="connsiteY3" fmla="*/ 94959 h 462821"/>
              <a:gd name="connsiteX4" fmla="*/ 5276193 w 9995338"/>
              <a:gd name="connsiteY4" fmla="*/ 263124 h 462821"/>
              <a:gd name="connsiteX5" fmla="*/ 6285186 w 9995338"/>
              <a:gd name="connsiteY5" fmla="*/ 31897 h 462821"/>
              <a:gd name="connsiteX6" fmla="*/ 7840717 w 9995338"/>
              <a:gd name="connsiteY6" fmla="*/ 231593 h 462821"/>
              <a:gd name="connsiteX7" fmla="*/ 8849710 w 9995338"/>
              <a:gd name="connsiteY7" fmla="*/ 366 h 462821"/>
              <a:gd name="connsiteX8" fmla="*/ 9995338 w 9995338"/>
              <a:gd name="connsiteY8" fmla="*/ 179042 h 462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995338" h="462821">
                <a:moveTo>
                  <a:pt x="0" y="462821"/>
                </a:moveTo>
                <a:cubicBezTo>
                  <a:pt x="346841" y="295531"/>
                  <a:pt x="693683" y="128241"/>
                  <a:pt x="1072055" y="105469"/>
                </a:cubicBezTo>
                <a:cubicBezTo>
                  <a:pt x="1450427" y="82697"/>
                  <a:pt x="1848069" y="327938"/>
                  <a:pt x="2270234" y="326186"/>
                </a:cubicBezTo>
                <a:cubicBezTo>
                  <a:pt x="2692400" y="324434"/>
                  <a:pt x="3104055" y="105469"/>
                  <a:pt x="3605048" y="94959"/>
                </a:cubicBezTo>
                <a:cubicBezTo>
                  <a:pt x="4106041" y="84449"/>
                  <a:pt x="4829503" y="273634"/>
                  <a:pt x="5276193" y="263124"/>
                </a:cubicBezTo>
                <a:cubicBezTo>
                  <a:pt x="5722883" y="252614"/>
                  <a:pt x="5857765" y="37152"/>
                  <a:pt x="6285186" y="31897"/>
                </a:cubicBezTo>
                <a:cubicBezTo>
                  <a:pt x="6712607" y="26642"/>
                  <a:pt x="7413296" y="236848"/>
                  <a:pt x="7840717" y="231593"/>
                </a:cubicBezTo>
                <a:cubicBezTo>
                  <a:pt x="8268138" y="226338"/>
                  <a:pt x="8490607" y="9124"/>
                  <a:pt x="8849710" y="366"/>
                </a:cubicBezTo>
                <a:cubicBezTo>
                  <a:pt x="9208813" y="-8392"/>
                  <a:pt x="9762359" y="142256"/>
                  <a:pt x="9995338" y="179042"/>
                </a:cubicBezTo>
              </a:path>
            </a:pathLst>
          </a:custGeom>
          <a:noFill/>
          <a:ln w="3175">
            <a:gradFill flip="none" rotWithShape="1">
              <a:gsLst>
                <a:gs pos="28000">
                  <a:srgbClr val="66FFFF">
                    <a:lumMod val="15000"/>
                    <a:lumOff val="85000"/>
                  </a:srgbClr>
                </a:gs>
                <a:gs pos="44000">
                  <a:srgbClr val="66FFFF">
                    <a:lumMod val="58000"/>
                  </a:srgbClr>
                </a:gs>
                <a:gs pos="100000">
                  <a:srgbClr val="66FFFF">
                    <a:lumMod val="15000"/>
                    <a:lumOff val="85000"/>
                  </a:srgbClr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Título">
            <a:extLst>
              <a:ext uri="{FF2B5EF4-FFF2-40B4-BE49-F238E27FC236}">
                <a16:creationId xmlns:a16="http://schemas.microsoft.com/office/drawing/2014/main" id="{D4006CC7-564A-4153-B150-4A214354372D}"/>
              </a:ext>
            </a:extLst>
          </p:cNvPr>
          <p:cNvSpPr txBox="1"/>
          <p:nvPr/>
        </p:nvSpPr>
        <p:spPr>
          <a:xfrm>
            <a:off x="1186775" y="578490"/>
            <a:ext cx="72276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400" dirty="0">
                <a:latin typeface="Selima" panose="02000000000000000000" pitchFamily="50" charset="0"/>
                <a:ea typeface="Segoe UI Black" panose="020B0A02040204020203" pitchFamily="34" charset="0"/>
              </a:rPr>
              <a:t>Mensagem final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AD273AB0-4FD3-4704-8F4B-096EE1D98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PARA TODOS OS CARTÕES QUE JÁ AMEI CASSANDRA RIOS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65F5068-5AB9-41CE-A715-EF159589E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66AB8-A18F-4CE3-B3EF-064CD43A42CA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872354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83620754-4599-48C2-9A84-C42CAD7BA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589"/>
            <a:ext cx="9601200" cy="12746421"/>
          </a:xfrm>
          <a:prstGeom prst="rect">
            <a:avLst/>
          </a:prstGeom>
        </p:spPr>
      </p:pic>
      <p:sp>
        <p:nvSpPr>
          <p:cNvPr id="15" name="Cobertura transparente">
            <a:extLst>
              <a:ext uri="{FF2B5EF4-FFF2-40B4-BE49-F238E27FC236}">
                <a16:creationId xmlns:a16="http://schemas.microsoft.com/office/drawing/2014/main" id="{D7615A2C-DBF0-4EE7-93C5-5B036E326444}"/>
              </a:ext>
            </a:extLst>
          </p:cNvPr>
          <p:cNvSpPr/>
          <p:nvPr/>
        </p:nvSpPr>
        <p:spPr>
          <a:xfrm rot="5400000">
            <a:off x="-1600200" y="1600202"/>
            <a:ext cx="12801598" cy="96012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pt-BR" dirty="0"/>
          </a:p>
        </p:txBody>
      </p:sp>
      <p:sp>
        <p:nvSpPr>
          <p:cNvPr id="17" name="Título">
            <a:extLst>
              <a:ext uri="{FF2B5EF4-FFF2-40B4-BE49-F238E27FC236}">
                <a16:creationId xmlns:a16="http://schemas.microsoft.com/office/drawing/2014/main" id="{179D20F6-15C2-47CD-97D9-41848D06F165}"/>
              </a:ext>
            </a:extLst>
          </p:cNvPr>
          <p:cNvSpPr txBox="1"/>
          <p:nvPr/>
        </p:nvSpPr>
        <p:spPr>
          <a:xfrm>
            <a:off x="646410" y="8584302"/>
            <a:ext cx="8401529" cy="1077218"/>
          </a:xfrm>
          <a:prstGeom prst="rect">
            <a:avLst/>
          </a:prstGeom>
          <a:noFill/>
          <a:effectLst>
            <a:glow rad="1905000">
              <a:schemeClr val="accent1">
                <a:alpha val="12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r"/>
            <a:r>
              <a:rPr lang="pt-BR" sz="6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lima" panose="02000000000000000000" pitchFamily="50" charset="0"/>
              </a:rPr>
              <a:t>Agradecimentos</a:t>
            </a:r>
          </a:p>
        </p:txBody>
      </p:sp>
    </p:spTree>
    <p:extLst>
      <p:ext uri="{BB962C8B-B14F-4D97-AF65-F5344CB8AC3E}">
        <p14:creationId xmlns:p14="http://schemas.microsoft.com/office/powerpoint/2010/main" val="6141581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42DC7127-77A6-4098-9FD0-2622749DD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66AB8-A18F-4CE3-B3EF-064CD43A42CA}" type="slidenum">
              <a:rPr lang="pt-BR" smtClean="0"/>
              <a:t>18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7097872D-ABE1-4B44-BA4C-9D968C47B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PARA TODOS OS CARTÕES QUE JÁ AMEI CASSANDRA RIOS</a:t>
            </a:r>
          </a:p>
        </p:txBody>
      </p:sp>
      <p:sp>
        <p:nvSpPr>
          <p:cNvPr id="141" name="Separador">
            <a:extLst>
              <a:ext uri="{FF2B5EF4-FFF2-40B4-BE49-F238E27FC236}">
                <a16:creationId xmlns:a16="http://schemas.microsoft.com/office/drawing/2014/main" id="{5072F87A-5B8B-49C9-B72D-9C3FAA1A2B42}"/>
              </a:ext>
            </a:extLst>
          </p:cNvPr>
          <p:cNvSpPr/>
          <p:nvPr/>
        </p:nvSpPr>
        <p:spPr>
          <a:xfrm flipH="1" flipV="1">
            <a:off x="-36283" y="11365256"/>
            <a:ext cx="9995338" cy="255849"/>
          </a:xfrm>
          <a:custGeom>
            <a:avLst/>
            <a:gdLst>
              <a:gd name="connsiteX0" fmla="*/ 0 w 9995338"/>
              <a:gd name="connsiteY0" fmla="*/ 462821 h 462821"/>
              <a:gd name="connsiteX1" fmla="*/ 1072055 w 9995338"/>
              <a:gd name="connsiteY1" fmla="*/ 105469 h 462821"/>
              <a:gd name="connsiteX2" fmla="*/ 2270234 w 9995338"/>
              <a:gd name="connsiteY2" fmla="*/ 326186 h 462821"/>
              <a:gd name="connsiteX3" fmla="*/ 3605048 w 9995338"/>
              <a:gd name="connsiteY3" fmla="*/ 94959 h 462821"/>
              <a:gd name="connsiteX4" fmla="*/ 5276193 w 9995338"/>
              <a:gd name="connsiteY4" fmla="*/ 263124 h 462821"/>
              <a:gd name="connsiteX5" fmla="*/ 6285186 w 9995338"/>
              <a:gd name="connsiteY5" fmla="*/ 31897 h 462821"/>
              <a:gd name="connsiteX6" fmla="*/ 7840717 w 9995338"/>
              <a:gd name="connsiteY6" fmla="*/ 231593 h 462821"/>
              <a:gd name="connsiteX7" fmla="*/ 8849710 w 9995338"/>
              <a:gd name="connsiteY7" fmla="*/ 366 h 462821"/>
              <a:gd name="connsiteX8" fmla="*/ 9995338 w 9995338"/>
              <a:gd name="connsiteY8" fmla="*/ 179042 h 462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995338" h="462821">
                <a:moveTo>
                  <a:pt x="0" y="462821"/>
                </a:moveTo>
                <a:cubicBezTo>
                  <a:pt x="346841" y="295531"/>
                  <a:pt x="693683" y="128241"/>
                  <a:pt x="1072055" y="105469"/>
                </a:cubicBezTo>
                <a:cubicBezTo>
                  <a:pt x="1450427" y="82697"/>
                  <a:pt x="1848069" y="327938"/>
                  <a:pt x="2270234" y="326186"/>
                </a:cubicBezTo>
                <a:cubicBezTo>
                  <a:pt x="2692400" y="324434"/>
                  <a:pt x="3104055" y="105469"/>
                  <a:pt x="3605048" y="94959"/>
                </a:cubicBezTo>
                <a:cubicBezTo>
                  <a:pt x="4106041" y="84449"/>
                  <a:pt x="4829503" y="273634"/>
                  <a:pt x="5276193" y="263124"/>
                </a:cubicBezTo>
                <a:cubicBezTo>
                  <a:pt x="5722883" y="252614"/>
                  <a:pt x="5857765" y="37152"/>
                  <a:pt x="6285186" y="31897"/>
                </a:cubicBezTo>
                <a:cubicBezTo>
                  <a:pt x="6712607" y="26642"/>
                  <a:pt x="7413296" y="236848"/>
                  <a:pt x="7840717" y="231593"/>
                </a:cubicBezTo>
                <a:cubicBezTo>
                  <a:pt x="8268138" y="226338"/>
                  <a:pt x="8490607" y="9124"/>
                  <a:pt x="8849710" y="366"/>
                </a:cubicBezTo>
                <a:cubicBezTo>
                  <a:pt x="9208813" y="-8392"/>
                  <a:pt x="9762359" y="142256"/>
                  <a:pt x="9995338" y="179042"/>
                </a:cubicBezTo>
              </a:path>
            </a:pathLst>
          </a:custGeom>
          <a:noFill/>
          <a:ln w="3175">
            <a:gradFill flip="none" rotWithShape="1">
              <a:gsLst>
                <a:gs pos="28000">
                  <a:srgbClr val="66FFFF">
                    <a:lumMod val="15000"/>
                    <a:lumOff val="85000"/>
                  </a:srgbClr>
                </a:gs>
                <a:gs pos="44000">
                  <a:srgbClr val="66FFFF">
                    <a:lumMod val="58000"/>
                  </a:srgbClr>
                </a:gs>
                <a:gs pos="100000">
                  <a:srgbClr val="66FFFF">
                    <a:lumMod val="15000"/>
                    <a:lumOff val="85000"/>
                  </a:srgbClr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B143411F-8B8C-4FBC-B3BB-1A1B931FA38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61" t="10497" r="12361"/>
          <a:stretch/>
        </p:blipFill>
        <p:spPr>
          <a:xfrm>
            <a:off x="1186775" y="6169972"/>
            <a:ext cx="7227650" cy="4296661"/>
          </a:xfrm>
          <a:prstGeom prst="round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3" name="Link para o perfil no Github">
            <a:hlinkClick r:id="rId3"/>
            <a:extLst>
              <a:ext uri="{FF2B5EF4-FFF2-40B4-BE49-F238E27FC236}">
                <a16:creationId xmlns:a16="http://schemas.microsoft.com/office/drawing/2014/main" id="{89AE6CFC-B21C-489F-84A4-C5A3B974C363}"/>
              </a:ext>
            </a:extLst>
          </p:cNvPr>
          <p:cNvSpPr txBox="1"/>
          <p:nvPr/>
        </p:nvSpPr>
        <p:spPr>
          <a:xfrm>
            <a:off x="2319564" y="4382932"/>
            <a:ext cx="609486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u="sng" dirty="0">
                <a:solidFill>
                  <a:srgbClr val="00A1DA"/>
                </a:solidFill>
                <a:latin typeface="Segoe UI Variable Text" pitchFamily="2" charset="0"/>
              </a:rPr>
              <a:t>https://github.com/CassieRios/prompts-recipe-to-create-a-ebook</a:t>
            </a:r>
          </a:p>
        </p:txBody>
      </p:sp>
      <p:pic>
        <p:nvPicPr>
          <p:cNvPr id="11" name="Ícone do Github">
            <a:extLst>
              <a:ext uri="{FF2B5EF4-FFF2-40B4-BE49-F238E27FC236}">
                <a16:creationId xmlns:a16="http://schemas.microsoft.com/office/drawing/2014/main" id="{70B78058-EEDD-474E-9B1F-812AB028B3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346429" y="4095009"/>
            <a:ext cx="933450" cy="914400"/>
          </a:xfrm>
          <a:prstGeom prst="rect">
            <a:avLst/>
          </a:prstGeom>
        </p:spPr>
      </p:pic>
      <p:sp>
        <p:nvSpPr>
          <p:cNvPr id="2" name="Texto: Carta">
            <a:extLst>
              <a:ext uri="{FF2B5EF4-FFF2-40B4-BE49-F238E27FC236}">
                <a16:creationId xmlns:a16="http://schemas.microsoft.com/office/drawing/2014/main" id="{D87338AD-EC7E-4C34-A468-CDA216DF95D9}"/>
              </a:ext>
            </a:extLst>
          </p:cNvPr>
          <p:cNvSpPr txBox="1"/>
          <p:nvPr/>
        </p:nvSpPr>
        <p:spPr>
          <a:xfrm>
            <a:off x="1186775" y="2256539"/>
            <a:ext cx="7227650" cy="10005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pt-BR" sz="1600" dirty="0">
                <a:latin typeface="Segoe UI Variable Text" pitchFamily="2" charset="0"/>
              </a:rPr>
              <a:t>Esse Ebook foi gerado por IA e diagramado por humano.</a:t>
            </a:r>
            <a:br>
              <a:rPr lang="pt-BR" sz="1600" dirty="0">
                <a:latin typeface="Segoe UI Variable Text" pitchFamily="2" charset="0"/>
              </a:rPr>
            </a:br>
            <a:r>
              <a:rPr lang="pt-BR" sz="1600" dirty="0">
                <a:latin typeface="Segoe UI Variable Text" pitchFamily="2" charset="0"/>
              </a:rPr>
              <a:t>O passo a passo se encontra no meu </a:t>
            </a:r>
            <a:r>
              <a:rPr lang="pt-BR" sz="1600" dirty="0" err="1">
                <a:latin typeface="Segoe UI Variable Text" pitchFamily="2" charset="0"/>
              </a:rPr>
              <a:t>Github</a:t>
            </a:r>
            <a:endParaRPr lang="pt-BR" sz="1600" dirty="0">
              <a:latin typeface="Segoe UI Variable Text" pitchFamily="2" charset="0"/>
            </a:endParaRPr>
          </a:p>
        </p:txBody>
      </p:sp>
      <p:sp>
        <p:nvSpPr>
          <p:cNvPr id="6" name="Separador">
            <a:extLst>
              <a:ext uri="{FF2B5EF4-FFF2-40B4-BE49-F238E27FC236}">
                <a16:creationId xmlns:a16="http://schemas.microsoft.com/office/drawing/2014/main" id="{81D3FAA9-7D23-4736-AD0F-E10C88DA7401}"/>
              </a:ext>
            </a:extLst>
          </p:cNvPr>
          <p:cNvSpPr/>
          <p:nvPr/>
        </p:nvSpPr>
        <p:spPr>
          <a:xfrm flipH="1" flipV="1">
            <a:off x="0" y="1380882"/>
            <a:ext cx="9995338" cy="255849"/>
          </a:xfrm>
          <a:custGeom>
            <a:avLst/>
            <a:gdLst>
              <a:gd name="connsiteX0" fmla="*/ 0 w 9995338"/>
              <a:gd name="connsiteY0" fmla="*/ 462821 h 462821"/>
              <a:gd name="connsiteX1" fmla="*/ 1072055 w 9995338"/>
              <a:gd name="connsiteY1" fmla="*/ 105469 h 462821"/>
              <a:gd name="connsiteX2" fmla="*/ 2270234 w 9995338"/>
              <a:gd name="connsiteY2" fmla="*/ 326186 h 462821"/>
              <a:gd name="connsiteX3" fmla="*/ 3605048 w 9995338"/>
              <a:gd name="connsiteY3" fmla="*/ 94959 h 462821"/>
              <a:gd name="connsiteX4" fmla="*/ 5276193 w 9995338"/>
              <a:gd name="connsiteY4" fmla="*/ 263124 h 462821"/>
              <a:gd name="connsiteX5" fmla="*/ 6285186 w 9995338"/>
              <a:gd name="connsiteY5" fmla="*/ 31897 h 462821"/>
              <a:gd name="connsiteX6" fmla="*/ 7840717 w 9995338"/>
              <a:gd name="connsiteY6" fmla="*/ 231593 h 462821"/>
              <a:gd name="connsiteX7" fmla="*/ 8849710 w 9995338"/>
              <a:gd name="connsiteY7" fmla="*/ 366 h 462821"/>
              <a:gd name="connsiteX8" fmla="*/ 9995338 w 9995338"/>
              <a:gd name="connsiteY8" fmla="*/ 179042 h 462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995338" h="462821">
                <a:moveTo>
                  <a:pt x="0" y="462821"/>
                </a:moveTo>
                <a:cubicBezTo>
                  <a:pt x="346841" y="295531"/>
                  <a:pt x="693683" y="128241"/>
                  <a:pt x="1072055" y="105469"/>
                </a:cubicBezTo>
                <a:cubicBezTo>
                  <a:pt x="1450427" y="82697"/>
                  <a:pt x="1848069" y="327938"/>
                  <a:pt x="2270234" y="326186"/>
                </a:cubicBezTo>
                <a:cubicBezTo>
                  <a:pt x="2692400" y="324434"/>
                  <a:pt x="3104055" y="105469"/>
                  <a:pt x="3605048" y="94959"/>
                </a:cubicBezTo>
                <a:cubicBezTo>
                  <a:pt x="4106041" y="84449"/>
                  <a:pt x="4829503" y="273634"/>
                  <a:pt x="5276193" y="263124"/>
                </a:cubicBezTo>
                <a:cubicBezTo>
                  <a:pt x="5722883" y="252614"/>
                  <a:pt x="5857765" y="37152"/>
                  <a:pt x="6285186" y="31897"/>
                </a:cubicBezTo>
                <a:cubicBezTo>
                  <a:pt x="6712607" y="26642"/>
                  <a:pt x="7413296" y="236848"/>
                  <a:pt x="7840717" y="231593"/>
                </a:cubicBezTo>
                <a:cubicBezTo>
                  <a:pt x="8268138" y="226338"/>
                  <a:pt x="8490607" y="9124"/>
                  <a:pt x="8849710" y="366"/>
                </a:cubicBezTo>
                <a:cubicBezTo>
                  <a:pt x="9208813" y="-8392"/>
                  <a:pt x="9762359" y="142256"/>
                  <a:pt x="9995338" y="179042"/>
                </a:cubicBezTo>
              </a:path>
            </a:pathLst>
          </a:custGeom>
          <a:noFill/>
          <a:ln w="3175">
            <a:gradFill flip="none" rotWithShape="1">
              <a:gsLst>
                <a:gs pos="28000">
                  <a:srgbClr val="66FFFF">
                    <a:lumMod val="15000"/>
                    <a:lumOff val="85000"/>
                  </a:srgbClr>
                </a:gs>
                <a:gs pos="44000">
                  <a:srgbClr val="66FFFF">
                    <a:lumMod val="58000"/>
                  </a:srgbClr>
                </a:gs>
                <a:gs pos="100000">
                  <a:srgbClr val="66FFFF">
                    <a:lumMod val="15000"/>
                    <a:lumOff val="85000"/>
                  </a:srgbClr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Título">
            <a:extLst>
              <a:ext uri="{FF2B5EF4-FFF2-40B4-BE49-F238E27FC236}">
                <a16:creationId xmlns:a16="http://schemas.microsoft.com/office/drawing/2014/main" id="{D4006CC7-564A-4153-B150-4A214354372D}"/>
              </a:ext>
            </a:extLst>
          </p:cNvPr>
          <p:cNvSpPr txBox="1"/>
          <p:nvPr/>
        </p:nvSpPr>
        <p:spPr>
          <a:xfrm>
            <a:off x="1186775" y="578490"/>
            <a:ext cx="72276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600" dirty="0">
                <a:latin typeface="Selima" panose="02000000000000000000" pitchFamily="50" charset="0"/>
                <a:ea typeface="Segoe UI Black" panose="020B0A02040204020203" pitchFamily="34" charset="0"/>
              </a:rPr>
              <a:t>Obrigada</a:t>
            </a:r>
            <a:r>
              <a:rPr lang="pt-BR" sz="6400" dirty="0">
                <a:latin typeface="Selima" panose="02000000000000000000" pitchFamily="50" charset="0"/>
                <a:ea typeface="Segoe UI Black" panose="020B0A02040204020203" pitchFamily="34" charset="0"/>
              </a:rPr>
              <a:t> por ler até aqui!</a:t>
            </a:r>
          </a:p>
        </p:txBody>
      </p:sp>
    </p:spTree>
    <p:extLst>
      <p:ext uri="{BB962C8B-B14F-4D97-AF65-F5344CB8AC3E}">
        <p14:creationId xmlns:p14="http://schemas.microsoft.com/office/powerpoint/2010/main" val="12567141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D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m de Fundo">
            <a:extLst>
              <a:ext uri="{FF2B5EF4-FFF2-40B4-BE49-F238E27FC236}">
                <a16:creationId xmlns:a16="http://schemas.microsoft.com/office/drawing/2014/main" id="{DAE161B7-1FD7-4FDF-AA87-722974A35F6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3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3834" r="13720"/>
          <a:stretch/>
        </p:blipFill>
        <p:spPr>
          <a:xfrm>
            <a:off x="0" y="1"/>
            <a:ext cx="9601200" cy="12801600"/>
          </a:xfrm>
          <a:prstGeom prst="rect">
            <a:avLst/>
          </a:prstGeom>
        </p:spPr>
      </p:pic>
      <p:grpSp>
        <p:nvGrpSpPr>
          <p:cNvPr id="138" name="Letreiro">
            <a:extLst>
              <a:ext uri="{FF2B5EF4-FFF2-40B4-BE49-F238E27FC236}">
                <a16:creationId xmlns:a16="http://schemas.microsoft.com/office/drawing/2014/main" id="{68C429A5-8524-44A7-8496-BE2B1EC76532}"/>
              </a:ext>
            </a:extLst>
          </p:cNvPr>
          <p:cNvGrpSpPr/>
          <p:nvPr/>
        </p:nvGrpSpPr>
        <p:grpSpPr>
          <a:xfrm>
            <a:off x="0" y="2"/>
            <a:ext cx="9601200" cy="12801598"/>
            <a:chOff x="-1" y="3"/>
            <a:chExt cx="9601200" cy="12801598"/>
          </a:xfrm>
        </p:grpSpPr>
        <p:sp>
          <p:nvSpPr>
            <p:cNvPr id="21" name="Cobertura transparente">
              <a:extLst>
                <a:ext uri="{FF2B5EF4-FFF2-40B4-BE49-F238E27FC236}">
                  <a16:creationId xmlns:a16="http://schemas.microsoft.com/office/drawing/2014/main" id="{86C54BF6-CA1F-412E-BF91-302C462D6021}"/>
                </a:ext>
              </a:extLst>
            </p:cNvPr>
            <p:cNvSpPr/>
            <p:nvPr/>
          </p:nvSpPr>
          <p:spPr>
            <a:xfrm rot="5400000">
              <a:off x="-1600200" y="1600202"/>
              <a:ext cx="12801598" cy="9601200"/>
            </a:xfrm>
            <a:prstGeom prst="rect">
              <a:avLst/>
            </a:pr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pt-BR" dirty="0"/>
            </a:p>
          </p:txBody>
        </p:sp>
        <p:sp>
          <p:nvSpPr>
            <p:cNvPr id="8" name="Subtítulo">
              <a:extLst>
                <a:ext uri="{FF2B5EF4-FFF2-40B4-BE49-F238E27FC236}">
                  <a16:creationId xmlns:a16="http://schemas.microsoft.com/office/drawing/2014/main" id="{98587C9C-75B7-4E5F-B746-2414D202C410}"/>
                </a:ext>
              </a:extLst>
            </p:cNvPr>
            <p:cNvSpPr txBox="1"/>
            <p:nvPr/>
          </p:nvSpPr>
          <p:spPr>
            <a:xfrm>
              <a:off x="3950805" y="9330217"/>
              <a:ext cx="5087112" cy="830997"/>
            </a:xfrm>
            <a:prstGeom prst="rect">
              <a:avLst/>
            </a:prstGeom>
            <a:noFill/>
            <a:effectLst>
              <a:glow rad="1905000">
                <a:schemeClr val="accent1">
                  <a:alpha val="12000"/>
                </a:schemeClr>
              </a:glow>
            </a:effectLst>
          </p:spPr>
          <p:txBody>
            <a:bodyPr wrap="square" rtlCol="0">
              <a:spAutoFit/>
            </a:bodyPr>
            <a:lstStyle/>
            <a:p>
              <a:pPr algn="r"/>
              <a:r>
                <a:rPr lang="pt-BR" sz="4800" i="1" dirty="0">
                  <a:solidFill>
                    <a:schemeClr val="bg2">
                      <a:lumMod val="50000"/>
                    </a:schemeClr>
                  </a:solidFill>
                  <a:latin typeface="Selima" panose="02000000000000000000" pitchFamily="50" charset="0"/>
                </a:rPr>
                <a:t>Amor à Primeira Vista</a:t>
              </a:r>
            </a:p>
          </p:txBody>
        </p:sp>
        <p:sp>
          <p:nvSpPr>
            <p:cNvPr id="5" name="Título">
              <a:extLst>
                <a:ext uri="{FF2B5EF4-FFF2-40B4-BE49-F238E27FC236}">
                  <a16:creationId xmlns:a16="http://schemas.microsoft.com/office/drawing/2014/main" id="{AF9F4ECA-D7AB-46A0-AA48-6A0BCA2C9B8B}"/>
                </a:ext>
              </a:extLst>
            </p:cNvPr>
            <p:cNvSpPr txBox="1"/>
            <p:nvPr/>
          </p:nvSpPr>
          <p:spPr>
            <a:xfrm>
              <a:off x="646410" y="8584302"/>
              <a:ext cx="8401529" cy="1077218"/>
            </a:xfrm>
            <a:prstGeom prst="rect">
              <a:avLst/>
            </a:prstGeom>
            <a:noFill/>
            <a:effectLst>
              <a:glow rad="1905000">
                <a:schemeClr val="accent1">
                  <a:alpha val="12000"/>
                </a:schemeClr>
              </a:glow>
            </a:effectLst>
          </p:spPr>
          <p:txBody>
            <a:bodyPr wrap="square" rtlCol="0">
              <a:spAutoFit/>
            </a:bodyPr>
            <a:lstStyle/>
            <a:p>
              <a:pPr algn="r"/>
              <a:r>
                <a:rPr lang="pt-BR" sz="6400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lima" panose="02000000000000000000" pitchFamily="50" charset="0"/>
                </a:rPr>
                <a:t>O Encanto do Primeiro Cartão</a:t>
              </a:r>
            </a:p>
          </p:txBody>
        </p:sp>
        <p:sp>
          <p:nvSpPr>
            <p:cNvPr id="136" name="Número do capítulo">
              <a:extLst>
                <a:ext uri="{FF2B5EF4-FFF2-40B4-BE49-F238E27FC236}">
                  <a16:creationId xmlns:a16="http://schemas.microsoft.com/office/drawing/2014/main" id="{BE0DBA01-9E9F-4E3A-B590-BB5E9309E33B}"/>
                </a:ext>
              </a:extLst>
            </p:cNvPr>
            <p:cNvSpPr txBox="1"/>
            <p:nvPr/>
          </p:nvSpPr>
          <p:spPr>
            <a:xfrm rot="19482372">
              <a:off x="186026" y="804248"/>
              <a:ext cx="3392157" cy="7494359"/>
            </a:xfrm>
            <a:prstGeom prst="rect">
              <a:avLst/>
            </a:prstGeom>
            <a:noFill/>
            <a:effectLst>
              <a:glow rad="1905000">
                <a:schemeClr val="accent1">
                  <a:alpha val="12000"/>
                </a:schemeClr>
              </a:glow>
            </a:effectLst>
          </p:spPr>
          <p:txBody>
            <a:bodyPr wrap="square" rtlCol="0">
              <a:spAutoFit/>
            </a:bodyPr>
            <a:lstStyle/>
            <a:p>
              <a:pPr algn="r"/>
              <a:r>
                <a:rPr lang="pt-BR" sz="48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Vladimir Script" panose="03050402040407070305" pitchFamily="66" charset="0"/>
                </a:rPr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355771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8C552B6-831C-4B7F-B77D-4BA910F43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PARA TODOS OS CARTÕES QUE JÁ AMEI CASSANDRA RIOS</a:t>
            </a:r>
            <a:endParaRPr lang="pt-BR" dirty="0"/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F5AAC30D-AC96-47BF-BFAF-B693EA64D7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66AB8-A18F-4CE3-B3EF-064CD43A42CA}" type="slidenum">
              <a:rPr lang="pt-BR" smtClean="0"/>
              <a:t>3</a:t>
            </a:fld>
            <a:endParaRPr lang="pt-BR" dirty="0"/>
          </a:p>
        </p:txBody>
      </p:sp>
      <p:sp>
        <p:nvSpPr>
          <p:cNvPr id="141" name="Separador">
            <a:extLst>
              <a:ext uri="{FF2B5EF4-FFF2-40B4-BE49-F238E27FC236}">
                <a16:creationId xmlns:a16="http://schemas.microsoft.com/office/drawing/2014/main" id="{5072F87A-5B8B-49C9-B72D-9C3FAA1A2B42}"/>
              </a:ext>
            </a:extLst>
          </p:cNvPr>
          <p:cNvSpPr/>
          <p:nvPr/>
        </p:nvSpPr>
        <p:spPr>
          <a:xfrm flipH="1" flipV="1">
            <a:off x="-36283" y="11365256"/>
            <a:ext cx="9995338" cy="255849"/>
          </a:xfrm>
          <a:custGeom>
            <a:avLst/>
            <a:gdLst>
              <a:gd name="connsiteX0" fmla="*/ 0 w 9995338"/>
              <a:gd name="connsiteY0" fmla="*/ 462821 h 462821"/>
              <a:gd name="connsiteX1" fmla="*/ 1072055 w 9995338"/>
              <a:gd name="connsiteY1" fmla="*/ 105469 h 462821"/>
              <a:gd name="connsiteX2" fmla="*/ 2270234 w 9995338"/>
              <a:gd name="connsiteY2" fmla="*/ 326186 h 462821"/>
              <a:gd name="connsiteX3" fmla="*/ 3605048 w 9995338"/>
              <a:gd name="connsiteY3" fmla="*/ 94959 h 462821"/>
              <a:gd name="connsiteX4" fmla="*/ 5276193 w 9995338"/>
              <a:gd name="connsiteY4" fmla="*/ 263124 h 462821"/>
              <a:gd name="connsiteX5" fmla="*/ 6285186 w 9995338"/>
              <a:gd name="connsiteY5" fmla="*/ 31897 h 462821"/>
              <a:gd name="connsiteX6" fmla="*/ 7840717 w 9995338"/>
              <a:gd name="connsiteY6" fmla="*/ 231593 h 462821"/>
              <a:gd name="connsiteX7" fmla="*/ 8849710 w 9995338"/>
              <a:gd name="connsiteY7" fmla="*/ 366 h 462821"/>
              <a:gd name="connsiteX8" fmla="*/ 9995338 w 9995338"/>
              <a:gd name="connsiteY8" fmla="*/ 179042 h 462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995338" h="462821">
                <a:moveTo>
                  <a:pt x="0" y="462821"/>
                </a:moveTo>
                <a:cubicBezTo>
                  <a:pt x="346841" y="295531"/>
                  <a:pt x="693683" y="128241"/>
                  <a:pt x="1072055" y="105469"/>
                </a:cubicBezTo>
                <a:cubicBezTo>
                  <a:pt x="1450427" y="82697"/>
                  <a:pt x="1848069" y="327938"/>
                  <a:pt x="2270234" y="326186"/>
                </a:cubicBezTo>
                <a:cubicBezTo>
                  <a:pt x="2692400" y="324434"/>
                  <a:pt x="3104055" y="105469"/>
                  <a:pt x="3605048" y="94959"/>
                </a:cubicBezTo>
                <a:cubicBezTo>
                  <a:pt x="4106041" y="84449"/>
                  <a:pt x="4829503" y="273634"/>
                  <a:pt x="5276193" y="263124"/>
                </a:cubicBezTo>
                <a:cubicBezTo>
                  <a:pt x="5722883" y="252614"/>
                  <a:pt x="5857765" y="37152"/>
                  <a:pt x="6285186" y="31897"/>
                </a:cubicBezTo>
                <a:cubicBezTo>
                  <a:pt x="6712607" y="26642"/>
                  <a:pt x="7413296" y="236848"/>
                  <a:pt x="7840717" y="231593"/>
                </a:cubicBezTo>
                <a:cubicBezTo>
                  <a:pt x="8268138" y="226338"/>
                  <a:pt x="8490607" y="9124"/>
                  <a:pt x="8849710" y="366"/>
                </a:cubicBezTo>
                <a:cubicBezTo>
                  <a:pt x="9208813" y="-8392"/>
                  <a:pt x="9762359" y="142256"/>
                  <a:pt x="9995338" y="179042"/>
                </a:cubicBezTo>
              </a:path>
            </a:pathLst>
          </a:custGeom>
          <a:noFill/>
          <a:ln w="3175">
            <a:gradFill flip="none" rotWithShape="1">
              <a:gsLst>
                <a:gs pos="28000">
                  <a:srgbClr val="66FFFF">
                    <a:lumMod val="15000"/>
                    <a:lumOff val="85000"/>
                  </a:srgbClr>
                </a:gs>
                <a:gs pos="44000">
                  <a:srgbClr val="66FFFF">
                    <a:lumMod val="58000"/>
                  </a:srgbClr>
                </a:gs>
                <a:gs pos="100000">
                  <a:srgbClr val="66FFFF">
                    <a:lumMod val="15000"/>
                    <a:lumOff val="85000"/>
                  </a:srgbClr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0DF253D0-E3C2-4DC5-BBF5-0F175A5CFD3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61" t="5386" r="12361" b="6037"/>
          <a:stretch/>
        </p:blipFill>
        <p:spPr>
          <a:xfrm>
            <a:off x="1186775" y="6169974"/>
            <a:ext cx="7227650" cy="4252211"/>
          </a:xfrm>
          <a:prstGeom prst="round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exto: Carta">
            <a:extLst>
              <a:ext uri="{FF2B5EF4-FFF2-40B4-BE49-F238E27FC236}">
                <a16:creationId xmlns:a16="http://schemas.microsoft.com/office/drawing/2014/main" id="{D87338AD-EC7E-4C34-A468-CDA216DF95D9}"/>
              </a:ext>
            </a:extLst>
          </p:cNvPr>
          <p:cNvSpPr txBox="1"/>
          <p:nvPr/>
        </p:nvSpPr>
        <p:spPr>
          <a:xfrm>
            <a:off x="1186775" y="2256539"/>
            <a:ext cx="7227650" cy="3462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pt-BR" sz="1600" dirty="0">
                <a:latin typeface="Segoe UI Variable Text" pitchFamily="2" charset="0"/>
              </a:rPr>
              <a:t>Meu primeiro cartão era como aquele crush do colégio: sedutor, cheio de promessas e, na minha cabeça, perfeito. Ele me dava acesso imediato ao que eu queria, e eu me apaixonei pela sensação de independência. Comprar roupas novas, sair para comer e parcelar tudo parecia mágico.</a:t>
            </a:r>
            <a:br>
              <a:rPr lang="pt-BR" sz="1600" dirty="0">
                <a:latin typeface="Segoe UI Variable Text" pitchFamily="2" charset="0"/>
              </a:rPr>
            </a:br>
            <a:r>
              <a:rPr lang="pt-BR" sz="1600" dirty="0">
                <a:latin typeface="Segoe UI Variable Text" pitchFamily="2" charset="0"/>
              </a:rPr>
              <a:t>Mas como aquele primeiro amor que deixa cicatrizes, logo descobri o preço dessa liberdade. Cada compra acumulava, e a fatura chegava como um choque. Eu só via o limite disponível, não o dinheiro que realmente tinha.</a:t>
            </a:r>
          </a:p>
        </p:txBody>
      </p:sp>
      <p:sp>
        <p:nvSpPr>
          <p:cNvPr id="6" name="Separador">
            <a:extLst>
              <a:ext uri="{FF2B5EF4-FFF2-40B4-BE49-F238E27FC236}">
                <a16:creationId xmlns:a16="http://schemas.microsoft.com/office/drawing/2014/main" id="{81D3FAA9-7D23-4736-AD0F-E10C88DA7401}"/>
              </a:ext>
            </a:extLst>
          </p:cNvPr>
          <p:cNvSpPr/>
          <p:nvPr/>
        </p:nvSpPr>
        <p:spPr>
          <a:xfrm flipH="1" flipV="1">
            <a:off x="0" y="1380882"/>
            <a:ext cx="9995338" cy="255849"/>
          </a:xfrm>
          <a:custGeom>
            <a:avLst/>
            <a:gdLst>
              <a:gd name="connsiteX0" fmla="*/ 0 w 9995338"/>
              <a:gd name="connsiteY0" fmla="*/ 462821 h 462821"/>
              <a:gd name="connsiteX1" fmla="*/ 1072055 w 9995338"/>
              <a:gd name="connsiteY1" fmla="*/ 105469 h 462821"/>
              <a:gd name="connsiteX2" fmla="*/ 2270234 w 9995338"/>
              <a:gd name="connsiteY2" fmla="*/ 326186 h 462821"/>
              <a:gd name="connsiteX3" fmla="*/ 3605048 w 9995338"/>
              <a:gd name="connsiteY3" fmla="*/ 94959 h 462821"/>
              <a:gd name="connsiteX4" fmla="*/ 5276193 w 9995338"/>
              <a:gd name="connsiteY4" fmla="*/ 263124 h 462821"/>
              <a:gd name="connsiteX5" fmla="*/ 6285186 w 9995338"/>
              <a:gd name="connsiteY5" fmla="*/ 31897 h 462821"/>
              <a:gd name="connsiteX6" fmla="*/ 7840717 w 9995338"/>
              <a:gd name="connsiteY6" fmla="*/ 231593 h 462821"/>
              <a:gd name="connsiteX7" fmla="*/ 8849710 w 9995338"/>
              <a:gd name="connsiteY7" fmla="*/ 366 h 462821"/>
              <a:gd name="connsiteX8" fmla="*/ 9995338 w 9995338"/>
              <a:gd name="connsiteY8" fmla="*/ 179042 h 462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995338" h="462821">
                <a:moveTo>
                  <a:pt x="0" y="462821"/>
                </a:moveTo>
                <a:cubicBezTo>
                  <a:pt x="346841" y="295531"/>
                  <a:pt x="693683" y="128241"/>
                  <a:pt x="1072055" y="105469"/>
                </a:cubicBezTo>
                <a:cubicBezTo>
                  <a:pt x="1450427" y="82697"/>
                  <a:pt x="1848069" y="327938"/>
                  <a:pt x="2270234" y="326186"/>
                </a:cubicBezTo>
                <a:cubicBezTo>
                  <a:pt x="2692400" y="324434"/>
                  <a:pt x="3104055" y="105469"/>
                  <a:pt x="3605048" y="94959"/>
                </a:cubicBezTo>
                <a:cubicBezTo>
                  <a:pt x="4106041" y="84449"/>
                  <a:pt x="4829503" y="273634"/>
                  <a:pt x="5276193" y="263124"/>
                </a:cubicBezTo>
                <a:cubicBezTo>
                  <a:pt x="5722883" y="252614"/>
                  <a:pt x="5857765" y="37152"/>
                  <a:pt x="6285186" y="31897"/>
                </a:cubicBezTo>
                <a:cubicBezTo>
                  <a:pt x="6712607" y="26642"/>
                  <a:pt x="7413296" y="236848"/>
                  <a:pt x="7840717" y="231593"/>
                </a:cubicBezTo>
                <a:cubicBezTo>
                  <a:pt x="8268138" y="226338"/>
                  <a:pt x="8490607" y="9124"/>
                  <a:pt x="8849710" y="366"/>
                </a:cubicBezTo>
                <a:cubicBezTo>
                  <a:pt x="9208813" y="-8392"/>
                  <a:pt x="9762359" y="142256"/>
                  <a:pt x="9995338" y="179042"/>
                </a:cubicBezTo>
              </a:path>
            </a:pathLst>
          </a:custGeom>
          <a:noFill/>
          <a:ln w="3175">
            <a:gradFill flip="none" rotWithShape="1">
              <a:gsLst>
                <a:gs pos="28000">
                  <a:srgbClr val="66FFFF">
                    <a:lumMod val="15000"/>
                    <a:lumOff val="85000"/>
                  </a:srgbClr>
                </a:gs>
                <a:gs pos="44000">
                  <a:srgbClr val="66FFFF">
                    <a:lumMod val="58000"/>
                  </a:srgbClr>
                </a:gs>
                <a:gs pos="100000">
                  <a:srgbClr val="66FFFF">
                    <a:lumMod val="15000"/>
                    <a:lumOff val="85000"/>
                  </a:srgbClr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Título">
            <a:extLst>
              <a:ext uri="{FF2B5EF4-FFF2-40B4-BE49-F238E27FC236}">
                <a16:creationId xmlns:a16="http://schemas.microsoft.com/office/drawing/2014/main" id="{D4006CC7-564A-4153-B150-4A214354372D}"/>
              </a:ext>
            </a:extLst>
          </p:cNvPr>
          <p:cNvSpPr txBox="1"/>
          <p:nvPr/>
        </p:nvSpPr>
        <p:spPr>
          <a:xfrm>
            <a:off x="1186775" y="559513"/>
            <a:ext cx="72276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400" dirty="0">
                <a:latin typeface="Selima" panose="02000000000000000000" pitchFamily="50" charset="0"/>
                <a:ea typeface="Segoe UI Black" panose="020B0A02040204020203" pitchFamily="34" charset="0"/>
              </a:rPr>
              <a:t>A carta</a:t>
            </a:r>
          </a:p>
        </p:txBody>
      </p:sp>
    </p:spTree>
    <p:extLst>
      <p:ext uri="{BB962C8B-B14F-4D97-AF65-F5344CB8AC3E}">
        <p14:creationId xmlns:p14="http://schemas.microsoft.com/office/powerpoint/2010/main" val="5595545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514436E7-10EA-47B5-AFDB-DE6C3140F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49600" y="11865189"/>
            <a:ext cx="3271203" cy="681567"/>
          </a:xfrm>
        </p:spPr>
        <p:txBody>
          <a:bodyPr/>
          <a:lstStyle/>
          <a:p>
            <a:r>
              <a:rPr lang="pt-BR" dirty="0"/>
              <a:t>PARA TODOS OS CARTÕES QUE JÁ AMEI CASSANDRA RIOS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BFE47734-49CF-4C90-84E9-E999AC346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66AB8-A18F-4CE3-B3EF-064CD43A42CA}" type="slidenum">
              <a:rPr lang="pt-BR" smtClean="0"/>
              <a:t>4</a:t>
            </a:fld>
            <a:endParaRPr lang="pt-BR"/>
          </a:p>
        </p:txBody>
      </p:sp>
      <p:sp>
        <p:nvSpPr>
          <p:cNvPr id="141" name="Separador">
            <a:extLst>
              <a:ext uri="{FF2B5EF4-FFF2-40B4-BE49-F238E27FC236}">
                <a16:creationId xmlns:a16="http://schemas.microsoft.com/office/drawing/2014/main" id="{5072F87A-5B8B-49C9-B72D-9C3FAA1A2B42}"/>
              </a:ext>
            </a:extLst>
          </p:cNvPr>
          <p:cNvSpPr/>
          <p:nvPr/>
        </p:nvSpPr>
        <p:spPr>
          <a:xfrm flipH="1" flipV="1">
            <a:off x="-36283" y="11365256"/>
            <a:ext cx="9995338" cy="255849"/>
          </a:xfrm>
          <a:custGeom>
            <a:avLst/>
            <a:gdLst>
              <a:gd name="connsiteX0" fmla="*/ 0 w 9995338"/>
              <a:gd name="connsiteY0" fmla="*/ 462821 h 462821"/>
              <a:gd name="connsiteX1" fmla="*/ 1072055 w 9995338"/>
              <a:gd name="connsiteY1" fmla="*/ 105469 h 462821"/>
              <a:gd name="connsiteX2" fmla="*/ 2270234 w 9995338"/>
              <a:gd name="connsiteY2" fmla="*/ 326186 h 462821"/>
              <a:gd name="connsiteX3" fmla="*/ 3605048 w 9995338"/>
              <a:gd name="connsiteY3" fmla="*/ 94959 h 462821"/>
              <a:gd name="connsiteX4" fmla="*/ 5276193 w 9995338"/>
              <a:gd name="connsiteY4" fmla="*/ 263124 h 462821"/>
              <a:gd name="connsiteX5" fmla="*/ 6285186 w 9995338"/>
              <a:gd name="connsiteY5" fmla="*/ 31897 h 462821"/>
              <a:gd name="connsiteX6" fmla="*/ 7840717 w 9995338"/>
              <a:gd name="connsiteY6" fmla="*/ 231593 h 462821"/>
              <a:gd name="connsiteX7" fmla="*/ 8849710 w 9995338"/>
              <a:gd name="connsiteY7" fmla="*/ 366 h 462821"/>
              <a:gd name="connsiteX8" fmla="*/ 9995338 w 9995338"/>
              <a:gd name="connsiteY8" fmla="*/ 179042 h 462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995338" h="462821">
                <a:moveTo>
                  <a:pt x="0" y="462821"/>
                </a:moveTo>
                <a:cubicBezTo>
                  <a:pt x="346841" y="295531"/>
                  <a:pt x="693683" y="128241"/>
                  <a:pt x="1072055" y="105469"/>
                </a:cubicBezTo>
                <a:cubicBezTo>
                  <a:pt x="1450427" y="82697"/>
                  <a:pt x="1848069" y="327938"/>
                  <a:pt x="2270234" y="326186"/>
                </a:cubicBezTo>
                <a:cubicBezTo>
                  <a:pt x="2692400" y="324434"/>
                  <a:pt x="3104055" y="105469"/>
                  <a:pt x="3605048" y="94959"/>
                </a:cubicBezTo>
                <a:cubicBezTo>
                  <a:pt x="4106041" y="84449"/>
                  <a:pt x="4829503" y="273634"/>
                  <a:pt x="5276193" y="263124"/>
                </a:cubicBezTo>
                <a:cubicBezTo>
                  <a:pt x="5722883" y="252614"/>
                  <a:pt x="5857765" y="37152"/>
                  <a:pt x="6285186" y="31897"/>
                </a:cubicBezTo>
                <a:cubicBezTo>
                  <a:pt x="6712607" y="26642"/>
                  <a:pt x="7413296" y="236848"/>
                  <a:pt x="7840717" y="231593"/>
                </a:cubicBezTo>
                <a:cubicBezTo>
                  <a:pt x="8268138" y="226338"/>
                  <a:pt x="8490607" y="9124"/>
                  <a:pt x="8849710" y="366"/>
                </a:cubicBezTo>
                <a:cubicBezTo>
                  <a:pt x="9208813" y="-8392"/>
                  <a:pt x="9762359" y="142256"/>
                  <a:pt x="9995338" y="179042"/>
                </a:cubicBezTo>
              </a:path>
            </a:pathLst>
          </a:custGeom>
          <a:noFill/>
          <a:ln w="3175">
            <a:gradFill flip="none" rotWithShape="1">
              <a:gsLst>
                <a:gs pos="28000">
                  <a:srgbClr val="66FFFF">
                    <a:lumMod val="15000"/>
                    <a:lumOff val="85000"/>
                  </a:srgbClr>
                </a:gs>
                <a:gs pos="44000">
                  <a:srgbClr val="66FFFF">
                    <a:lumMod val="58000"/>
                  </a:srgbClr>
                </a:gs>
                <a:gs pos="100000">
                  <a:srgbClr val="66FFFF">
                    <a:lumMod val="15000"/>
                    <a:lumOff val="85000"/>
                  </a:srgbClr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Texto">
            <a:extLst>
              <a:ext uri="{FF2B5EF4-FFF2-40B4-BE49-F238E27FC236}">
                <a16:creationId xmlns:a16="http://schemas.microsoft.com/office/drawing/2014/main" id="{3E5643C6-14A7-4AAE-A39C-D905A62FFC3D}"/>
              </a:ext>
            </a:extLst>
          </p:cNvPr>
          <p:cNvSpPr txBox="1"/>
          <p:nvPr/>
        </p:nvSpPr>
        <p:spPr>
          <a:xfrm>
            <a:off x="1179521" y="7879018"/>
            <a:ext cx="7227650" cy="10005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pt-BR" sz="1600" dirty="0">
                <a:latin typeface="Segoe UI Variable Text" pitchFamily="2" charset="0"/>
              </a:rPr>
              <a:t>O limite do cartão não é seu dinheiro. É só um empréstimo temporário que cobra caro se você não souber usá-lo.</a:t>
            </a:r>
          </a:p>
        </p:txBody>
      </p:sp>
      <p:sp>
        <p:nvSpPr>
          <p:cNvPr id="8" name="Separador">
            <a:extLst>
              <a:ext uri="{FF2B5EF4-FFF2-40B4-BE49-F238E27FC236}">
                <a16:creationId xmlns:a16="http://schemas.microsoft.com/office/drawing/2014/main" id="{EAF525A3-46E4-4596-BFDE-A691DDDA13F0}"/>
              </a:ext>
            </a:extLst>
          </p:cNvPr>
          <p:cNvSpPr/>
          <p:nvPr/>
        </p:nvSpPr>
        <p:spPr>
          <a:xfrm flipH="1" flipV="1">
            <a:off x="-7254" y="5339661"/>
            <a:ext cx="9995338" cy="255849"/>
          </a:xfrm>
          <a:custGeom>
            <a:avLst/>
            <a:gdLst>
              <a:gd name="connsiteX0" fmla="*/ 0 w 9995338"/>
              <a:gd name="connsiteY0" fmla="*/ 462821 h 462821"/>
              <a:gd name="connsiteX1" fmla="*/ 1072055 w 9995338"/>
              <a:gd name="connsiteY1" fmla="*/ 105469 h 462821"/>
              <a:gd name="connsiteX2" fmla="*/ 2270234 w 9995338"/>
              <a:gd name="connsiteY2" fmla="*/ 326186 h 462821"/>
              <a:gd name="connsiteX3" fmla="*/ 3605048 w 9995338"/>
              <a:gd name="connsiteY3" fmla="*/ 94959 h 462821"/>
              <a:gd name="connsiteX4" fmla="*/ 5276193 w 9995338"/>
              <a:gd name="connsiteY4" fmla="*/ 263124 h 462821"/>
              <a:gd name="connsiteX5" fmla="*/ 6285186 w 9995338"/>
              <a:gd name="connsiteY5" fmla="*/ 31897 h 462821"/>
              <a:gd name="connsiteX6" fmla="*/ 7840717 w 9995338"/>
              <a:gd name="connsiteY6" fmla="*/ 231593 h 462821"/>
              <a:gd name="connsiteX7" fmla="*/ 8849710 w 9995338"/>
              <a:gd name="connsiteY7" fmla="*/ 366 h 462821"/>
              <a:gd name="connsiteX8" fmla="*/ 9995338 w 9995338"/>
              <a:gd name="connsiteY8" fmla="*/ 179042 h 462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995338" h="462821">
                <a:moveTo>
                  <a:pt x="0" y="462821"/>
                </a:moveTo>
                <a:cubicBezTo>
                  <a:pt x="346841" y="295531"/>
                  <a:pt x="693683" y="128241"/>
                  <a:pt x="1072055" y="105469"/>
                </a:cubicBezTo>
                <a:cubicBezTo>
                  <a:pt x="1450427" y="82697"/>
                  <a:pt x="1848069" y="327938"/>
                  <a:pt x="2270234" y="326186"/>
                </a:cubicBezTo>
                <a:cubicBezTo>
                  <a:pt x="2692400" y="324434"/>
                  <a:pt x="3104055" y="105469"/>
                  <a:pt x="3605048" y="94959"/>
                </a:cubicBezTo>
                <a:cubicBezTo>
                  <a:pt x="4106041" y="84449"/>
                  <a:pt x="4829503" y="273634"/>
                  <a:pt x="5276193" y="263124"/>
                </a:cubicBezTo>
                <a:cubicBezTo>
                  <a:pt x="5722883" y="252614"/>
                  <a:pt x="5857765" y="37152"/>
                  <a:pt x="6285186" y="31897"/>
                </a:cubicBezTo>
                <a:cubicBezTo>
                  <a:pt x="6712607" y="26642"/>
                  <a:pt x="7413296" y="236848"/>
                  <a:pt x="7840717" y="231593"/>
                </a:cubicBezTo>
                <a:cubicBezTo>
                  <a:pt x="8268138" y="226338"/>
                  <a:pt x="8490607" y="9124"/>
                  <a:pt x="8849710" y="366"/>
                </a:cubicBezTo>
                <a:cubicBezTo>
                  <a:pt x="9208813" y="-8392"/>
                  <a:pt x="9762359" y="142256"/>
                  <a:pt x="9995338" y="179042"/>
                </a:cubicBezTo>
              </a:path>
            </a:pathLst>
          </a:custGeom>
          <a:noFill/>
          <a:ln w="3175">
            <a:gradFill flip="none" rotWithShape="1">
              <a:gsLst>
                <a:gs pos="28000">
                  <a:srgbClr val="66FFFF">
                    <a:lumMod val="15000"/>
                    <a:lumOff val="85000"/>
                  </a:srgbClr>
                </a:gs>
                <a:gs pos="44000">
                  <a:srgbClr val="66FFFF">
                    <a:lumMod val="58000"/>
                  </a:srgbClr>
                </a:gs>
                <a:gs pos="100000">
                  <a:srgbClr val="66FFFF">
                    <a:lumMod val="15000"/>
                    <a:lumOff val="85000"/>
                  </a:srgbClr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Aprendizado">
            <a:extLst>
              <a:ext uri="{FF2B5EF4-FFF2-40B4-BE49-F238E27FC236}">
                <a16:creationId xmlns:a16="http://schemas.microsoft.com/office/drawing/2014/main" id="{F25F81C1-B3EF-4D42-86A2-61CCA8C623D0}"/>
              </a:ext>
            </a:extLst>
          </p:cNvPr>
          <p:cNvSpPr txBox="1"/>
          <p:nvPr/>
        </p:nvSpPr>
        <p:spPr>
          <a:xfrm>
            <a:off x="1179521" y="4537269"/>
            <a:ext cx="72276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400" dirty="0">
                <a:latin typeface="Selima" panose="02000000000000000000" pitchFamily="50" charset="0"/>
                <a:ea typeface="Segoe UI Black" panose="020B0A02040204020203" pitchFamily="34" charset="0"/>
              </a:rPr>
              <a:t>Um aprendizado</a:t>
            </a:r>
          </a:p>
        </p:txBody>
      </p:sp>
      <p:sp>
        <p:nvSpPr>
          <p:cNvPr id="2" name="Texto">
            <a:extLst>
              <a:ext uri="{FF2B5EF4-FFF2-40B4-BE49-F238E27FC236}">
                <a16:creationId xmlns:a16="http://schemas.microsoft.com/office/drawing/2014/main" id="{D87338AD-EC7E-4C34-A468-CDA216DF95D9}"/>
              </a:ext>
            </a:extLst>
          </p:cNvPr>
          <p:cNvSpPr txBox="1"/>
          <p:nvPr/>
        </p:nvSpPr>
        <p:spPr>
          <a:xfrm>
            <a:off x="1186775" y="2256539"/>
            <a:ext cx="7227650" cy="14930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pt-BR" sz="1600" dirty="0">
                <a:latin typeface="Segoe UI Variable Text" pitchFamily="2" charset="0"/>
              </a:rPr>
              <a:t>Comprei um celular de R$ 3.000 em 10x de R$ 300, mas esqueci de considerar outros parcelamentos. Quando a soma veio, estava gastando mais do que meu salário permitia.</a:t>
            </a:r>
          </a:p>
        </p:txBody>
      </p:sp>
      <p:sp>
        <p:nvSpPr>
          <p:cNvPr id="6" name="Separador">
            <a:extLst>
              <a:ext uri="{FF2B5EF4-FFF2-40B4-BE49-F238E27FC236}">
                <a16:creationId xmlns:a16="http://schemas.microsoft.com/office/drawing/2014/main" id="{81D3FAA9-7D23-4736-AD0F-E10C88DA7401}"/>
              </a:ext>
            </a:extLst>
          </p:cNvPr>
          <p:cNvSpPr/>
          <p:nvPr/>
        </p:nvSpPr>
        <p:spPr>
          <a:xfrm flipH="1" flipV="1">
            <a:off x="0" y="1380882"/>
            <a:ext cx="9995338" cy="255849"/>
          </a:xfrm>
          <a:custGeom>
            <a:avLst/>
            <a:gdLst>
              <a:gd name="connsiteX0" fmla="*/ 0 w 9995338"/>
              <a:gd name="connsiteY0" fmla="*/ 462821 h 462821"/>
              <a:gd name="connsiteX1" fmla="*/ 1072055 w 9995338"/>
              <a:gd name="connsiteY1" fmla="*/ 105469 h 462821"/>
              <a:gd name="connsiteX2" fmla="*/ 2270234 w 9995338"/>
              <a:gd name="connsiteY2" fmla="*/ 326186 h 462821"/>
              <a:gd name="connsiteX3" fmla="*/ 3605048 w 9995338"/>
              <a:gd name="connsiteY3" fmla="*/ 94959 h 462821"/>
              <a:gd name="connsiteX4" fmla="*/ 5276193 w 9995338"/>
              <a:gd name="connsiteY4" fmla="*/ 263124 h 462821"/>
              <a:gd name="connsiteX5" fmla="*/ 6285186 w 9995338"/>
              <a:gd name="connsiteY5" fmla="*/ 31897 h 462821"/>
              <a:gd name="connsiteX6" fmla="*/ 7840717 w 9995338"/>
              <a:gd name="connsiteY6" fmla="*/ 231593 h 462821"/>
              <a:gd name="connsiteX7" fmla="*/ 8849710 w 9995338"/>
              <a:gd name="connsiteY7" fmla="*/ 366 h 462821"/>
              <a:gd name="connsiteX8" fmla="*/ 9995338 w 9995338"/>
              <a:gd name="connsiteY8" fmla="*/ 179042 h 462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995338" h="462821">
                <a:moveTo>
                  <a:pt x="0" y="462821"/>
                </a:moveTo>
                <a:cubicBezTo>
                  <a:pt x="346841" y="295531"/>
                  <a:pt x="693683" y="128241"/>
                  <a:pt x="1072055" y="105469"/>
                </a:cubicBezTo>
                <a:cubicBezTo>
                  <a:pt x="1450427" y="82697"/>
                  <a:pt x="1848069" y="327938"/>
                  <a:pt x="2270234" y="326186"/>
                </a:cubicBezTo>
                <a:cubicBezTo>
                  <a:pt x="2692400" y="324434"/>
                  <a:pt x="3104055" y="105469"/>
                  <a:pt x="3605048" y="94959"/>
                </a:cubicBezTo>
                <a:cubicBezTo>
                  <a:pt x="4106041" y="84449"/>
                  <a:pt x="4829503" y="273634"/>
                  <a:pt x="5276193" y="263124"/>
                </a:cubicBezTo>
                <a:cubicBezTo>
                  <a:pt x="5722883" y="252614"/>
                  <a:pt x="5857765" y="37152"/>
                  <a:pt x="6285186" y="31897"/>
                </a:cubicBezTo>
                <a:cubicBezTo>
                  <a:pt x="6712607" y="26642"/>
                  <a:pt x="7413296" y="236848"/>
                  <a:pt x="7840717" y="231593"/>
                </a:cubicBezTo>
                <a:cubicBezTo>
                  <a:pt x="8268138" y="226338"/>
                  <a:pt x="8490607" y="9124"/>
                  <a:pt x="8849710" y="366"/>
                </a:cubicBezTo>
                <a:cubicBezTo>
                  <a:pt x="9208813" y="-8392"/>
                  <a:pt x="9762359" y="142256"/>
                  <a:pt x="9995338" y="179042"/>
                </a:cubicBezTo>
              </a:path>
            </a:pathLst>
          </a:custGeom>
          <a:noFill/>
          <a:ln w="3175">
            <a:gradFill flip="none" rotWithShape="1">
              <a:gsLst>
                <a:gs pos="28000">
                  <a:srgbClr val="66FFFF">
                    <a:lumMod val="15000"/>
                    <a:lumOff val="85000"/>
                  </a:srgbClr>
                </a:gs>
                <a:gs pos="44000">
                  <a:srgbClr val="66FFFF">
                    <a:lumMod val="58000"/>
                  </a:srgbClr>
                </a:gs>
                <a:gs pos="100000">
                  <a:srgbClr val="66FFFF">
                    <a:lumMod val="15000"/>
                    <a:lumOff val="85000"/>
                  </a:srgbClr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Exemplo">
            <a:extLst>
              <a:ext uri="{FF2B5EF4-FFF2-40B4-BE49-F238E27FC236}">
                <a16:creationId xmlns:a16="http://schemas.microsoft.com/office/drawing/2014/main" id="{D4006CC7-564A-4153-B150-4A214354372D}"/>
              </a:ext>
            </a:extLst>
          </p:cNvPr>
          <p:cNvSpPr txBox="1"/>
          <p:nvPr/>
        </p:nvSpPr>
        <p:spPr>
          <a:xfrm>
            <a:off x="1186775" y="578490"/>
            <a:ext cx="72276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400" dirty="0">
                <a:latin typeface="Selima" panose="02000000000000000000" pitchFamily="50" charset="0"/>
                <a:ea typeface="Segoe UI Black" panose="020B0A02040204020203" pitchFamily="34" charset="0"/>
              </a:rPr>
              <a:t>Um exemplo</a:t>
            </a:r>
          </a:p>
        </p:txBody>
      </p:sp>
    </p:spTree>
    <p:extLst>
      <p:ext uri="{BB962C8B-B14F-4D97-AF65-F5344CB8AC3E}">
        <p14:creationId xmlns:p14="http://schemas.microsoft.com/office/powerpoint/2010/main" val="18325230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9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de fundo">
            <a:extLst>
              <a:ext uri="{FF2B5EF4-FFF2-40B4-BE49-F238E27FC236}">
                <a16:creationId xmlns:a16="http://schemas.microsoft.com/office/drawing/2014/main" id="{D6D7A06D-03BE-4D5D-9E7F-F22AAE00941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12" t="4060" r="28074" b="27431"/>
          <a:stretch/>
        </p:blipFill>
        <p:spPr>
          <a:xfrm>
            <a:off x="-1" y="0"/>
            <a:ext cx="9601202" cy="12801600"/>
          </a:xfrm>
          <a:prstGeom prst="rect">
            <a:avLst/>
          </a:prstGeom>
          <a:noFill/>
        </p:spPr>
      </p:pic>
      <p:sp>
        <p:nvSpPr>
          <p:cNvPr id="17" name="Cobertura transparente">
            <a:extLst>
              <a:ext uri="{FF2B5EF4-FFF2-40B4-BE49-F238E27FC236}">
                <a16:creationId xmlns:a16="http://schemas.microsoft.com/office/drawing/2014/main" id="{462127AB-24EF-4FF8-8328-D0860ED26A24}"/>
              </a:ext>
            </a:extLst>
          </p:cNvPr>
          <p:cNvSpPr/>
          <p:nvPr/>
        </p:nvSpPr>
        <p:spPr>
          <a:xfrm rot="5400000">
            <a:off x="-1600200" y="1600202"/>
            <a:ext cx="12801598" cy="96012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pt-BR" dirty="0"/>
          </a:p>
        </p:txBody>
      </p:sp>
      <p:sp>
        <p:nvSpPr>
          <p:cNvPr id="15" name="Subtítulo">
            <a:extLst>
              <a:ext uri="{FF2B5EF4-FFF2-40B4-BE49-F238E27FC236}">
                <a16:creationId xmlns:a16="http://schemas.microsoft.com/office/drawing/2014/main" id="{A9998FAD-ACC4-47D8-881F-F80DDC28B555}"/>
              </a:ext>
            </a:extLst>
          </p:cNvPr>
          <p:cNvSpPr txBox="1"/>
          <p:nvPr/>
        </p:nvSpPr>
        <p:spPr>
          <a:xfrm>
            <a:off x="1789811" y="9330217"/>
            <a:ext cx="7248106" cy="830997"/>
          </a:xfrm>
          <a:prstGeom prst="rect">
            <a:avLst/>
          </a:prstGeom>
          <a:noFill/>
          <a:effectLst>
            <a:glow rad="1905000">
              <a:schemeClr val="accent1">
                <a:alpha val="12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r"/>
            <a:r>
              <a:rPr lang="pt-BR" sz="4800" i="1" dirty="0" err="1">
                <a:solidFill>
                  <a:schemeClr val="bg2">
                    <a:lumMod val="50000"/>
                  </a:schemeClr>
                </a:solidFill>
                <a:latin typeface="Selima" panose="02000000000000000000" pitchFamily="50" charset="0"/>
              </a:rPr>
              <a:t>Cashback</a:t>
            </a:r>
            <a:r>
              <a:rPr lang="pt-BR" sz="4800" i="1" dirty="0">
                <a:solidFill>
                  <a:schemeClr val="bg2">
                    <a:lumMod val="50000"/>
                  </a:schemeClr>
                </a:solidFill>
                <a:latin typeface="Selima" panose="02000000000000000000" pitchFamily="50" charset="0"/>
              </a:rPr>
              <a:t> e Promessas Tentadoras</a:t>
            </a:r>
          </a:p>
        </p:txBody>
      </p:sp>
      <p:sp>
        <p:nvSpPr>
          <p:cNvPr id="18" name="Título">
            <a:extLst>
              <a:ext uri="{FF2B5EF4-FFF2-40B4-BE49-F238E27FC236}">
                <a16:creationId xmlns:a16="http://schemas.microsoft.com/office/drawing/2014/main" id="{E6F64A3C-20D0-4C25-9792-6063D3C695B5}"/>
              </a:ext>
            </a:extLst>
          </p:cNvPr>
          <p:cNvSpPr txBox="1"/>
          <p:nvPr/>
        </p:nvSpPr>
        <p:spPr>
          <a:xfrm>
            <a:off x="646410" y="8584302"/>
            <a:ext cx="8401529" cy="1077218"/>
          </a:xfrm>
          <a:prstGeom prst="rect">
            <a:avLst/>
          </a:prstGeom>
          <a:noFill/>
          <a:effectLst>
            <a:glow rad="1905000">
              <a:schemeClr val="accent1">
                <a:alpha val="12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r"/>
            <a:r>
              <a:rPr lang="pt-BR" sz="6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lima" panose="02000000000000000000" pitchFamily="50" charset="0"/>
              </a:rPr>
              <a:t>O Cartão Perfeito</a:t>
            </a:r>
          </a:p>
        </p:txBody>
      </p:sp>
      <p:sp>
        <p:nvSpPr>
          <p:cNvPr id="19" name="Número do capítulo">
            <a:extLst>
              <a:ext uri="{FF2B5EF4-FFF2-40B4-BE49-F238E27FC236}">
                <a16:creationId xmlns:a16="http://schemas.microsoft.com/office/drawing/2014/main" id="{F133A359-A942-45ED-AAC2-BFC02BA561F1}"/>
              </a:ext>
            </a:extLst>
          </p:cNvPr>
          <p:cNvSpPr txBox="1"/>
          <p:nvPr/>
        </p:nvSpPr>
        <p:spPr>
          <a:xfrm rot="19482372">
            <a:off x="169203" y="751363"/>
            <a:ext cx="3575220" cy="7494359"/>
          </a:xfrm>
          <a:prstGeom prst="rect">
            <a:avLst/>
          </a:prstGeom>
          <a:noFill/>
          <a:effectLst>
            <a:glow rad="1905000">
              <a:schemeClr val="accent1">
                <a:alpha val="12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r"/>
            <a:r>
              <a:rPr lang="pt-BR" sz="48100" dirty="0">
                <a:solidFill>
                  <a:schemeClr val="tx1">
                    <a:lumMod val="75000"/>
                    <a:lumOff val="25000"/>
                  </a:schemeClr>
                </a:solidFill>
                <a:latin typeface="Vladimir Script" panose="03050402040407070305" pitchFamily="66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6789908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eparador">
            <a:extLst>
              <a:ext uri="{FF2B5EF4-FFF2-40B4-BE49-F238E27FC236}">
                <a16:creationId xmlns:a16="http://schemas.microsoft.com/office/drawing/2014/main" id="{5072F87A-5B8B-49C9-B72D-9C3FAA1A2B42}"/>
              </a:ext>
            </a:extLst>
          </p:cNvPr>
          <p:cNvSpPr/>
          <p:nvPr/>
        </p:nvSpPr>
        <p:spPr>
          <a:xfrm flipH="1" flipV="1">
            <a:off x="-36283" y="11365256"/>
            <a:ext cx="9995338" cy="255849"/>
          </a:xfrm>
          <a:custGeom>
            <a:avLst/>
            <a:gdLst>
              <a:gd name="connsiteX0" fmla="*/ 0 w 9995338"/>
              <a:gd name="connsiteY0" fmla="*/ 462821 h 462821"/>
              <a:gd name="connsiteX1" fmla="*/ 1072055 w 9995338"/>
              <a:gd name="connsiteY1" fmla="*/ 105469 h 462821"/>
              <a:gd name="connsiteX2" fmla="*/ 2270234 w 9995338"/>
              <a:gd name="connsiteY2" fmla="*/ 326186 h 462821"/>
              <a:gd name="connsiteX3" fmla="*/ 3605048 w 9995338"/>
              <a:gd name="connsiteY3" fmla="*/ 94959 h 462821"/>
              <a:gd name="connsiteX4" fmla="*/ 5276193 w 9995338"/>
              <a:gd name="connsiteY4" fmla="*/ 263124 h 462821"/>
              <a:gd name="connsiteX5" fmla="*/ 6285186 w 9995338"/>
              <a:gd name="connsiteY5" fmla="*/ 31897 h 462821"/>
              <a:gd name="connsiteX6" fmla="*/ 7840717 w 9995338"/>
              <a:gd name="connsiteY6" fmla="*/ 231593 h 462821"/>
              <a:gd name="connsiteX7" fmla="*/ 8849710 w 9995338"/>
              <a:gd name="connsiteY7" fmla="*/ 366 h 462821"/>
              <a:gd name="connsiteX8" fmla="*/ 9995338 w 9995338"/>
              <a:gd name="connsiteY8" fmla="*/ 179042 h 462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995338" h="462821">
                <a:moveTo>
                  <a:pt x="0" y="462821"/>
                </a:moveTo>
                <a:cubicBezTo>
                  <a:pt x="346841" y="295531"/>
                  <a:pt x="693683" y="128241"/>
                  <a:pt x="1072055" y="105469"/>
                </a:cubicBezTo>
                <a:cubicBezTo>
                  <a:pt x="1450427" y="82697"/>
                  <a:pt x="1848069" y="327938"/>
                  <a:pt x="2270234" y="326186"/>
                </a:cubicBezTo>
                <a:cubicBezTo>
                  <a:pt x="2692400" y="324434"/>
                  <a:pt x="3104055" y="105469"/>
                  <a:pt x="3605048" y="94959"/>
                </a:cubicBezTo>
                <a:cubicBezTo>
                  <a:pt x="4106041" y="84449"/>
                  <a:pt x="4829503" y="273634"/>
                  <a:pt x="5276193" y="263124"/>
                </a:cubicBezTo>
                <a:cubicBezTo>
                  <a:pt x="5722883" y="252614"/>
                  <a:pt x="5857765" y="37152"/>
                  <a:pt x="6285186" y="31897"/>
                </a:cubicBezTo>
                <a:cubicBezTo>
                  <a:pt x="6712607" y="26642"/>
                  <a:pt x="7413296" y="236848"/>
                  <a:pt x="7840717" y="231593"/>
                </a:cubicBezTo>
                <a:cubicBezTo>
                  <a:pt x="8268138" y="226338"/>
                  <a:pt x="8490607" y="9124"/>
                  <a:pt x="8849710" y="366"/>
                </a:cubicBezTo>
                <a:cubicBezTo>
                  <a:pt x="9208813" y="-8392"/>
                  <a:pt x="9762359" y="142256"/>
                  <a:pt x="9995338" y="179042"/>
                </a:cubicBezTo>
              </a:path>
            </a:pathLst>
          </a:custGeom>
          <a:noFill/>
          <a:ln w="3175">
            <a:gradFill flip="none" rotWithShape="1">
              <a:gsLst>
                <a:gs pos="28000">
                  <a:srgbClr val="66FFFF">
                    <a:lumMod val="15000"/>
                    <a:lumOff val="85000"/>
                  </a:srgbClr>
                </a:gs>
                <a:gs pos="44000">
                  <a:srgbClr val="66FFFF">
                    <a:lumMod val="58000"/>
                  </a:srgbClr>
                </a:gs>
                <a:gs pos="100000">
                  <a:srgbClr val="66FFFF">
                    <a:lumMod val="15000"/>
                    <a:lumOff val="85000"/>
                  </a:srgbClr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exto: Carta">
            <a:extLst>
              <a:ext uri="{FF2B5EF4-FFF2-40B4-BE49-F238E27FC236}">
                <a16:creationId xmlns:a16="http://schemas.microsoft.com/office/drawing/2014/main" id="{D87338AD-EC7E-4C34-A468-CDA216DF95D9}"/>
              </a:ext>
            </a:extLst>
          </p:cNvPr>
          <p:cNvSpPr txBox="1"/>
          <p:nvPr/>
        </p:nvSpPr>
        <p:spPr>
          <a:xfrm>
            <a:off x="1186775" y="2256539"/>
            <a:ext cx="7227650" cy="3462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pt-BR" sz="1600" dirty="0">
                <a:latin typeface="Segoe UI Variable Text" pitchFamily="2" charset="0"/>
              </a:rPr>
              <a:t>O segundo cartão parecia o relacionamento ideal. Ele oferecia </a:t>
            </a:r>
            <a:r>
              <a:rPr lang="pt-BR" sz="1600" dirty="0" err="1">
                <a:latin typeface="Segoe UI Variable Text" pitchFamily="2" charset="0"/>
              </a:rPr>
              <a:t>cashback</a:t>
            </a:r>
            <a:r>
              <a:rPr lang="pt-BR" sz="1600" dirty="0">
                <a:latin typeface="Segoe UI Variable Text" pitchFamily="2" charset="0"/>
              </a:rPr>
              <a:t>, milhas, desconto em lojas parceiras… parecia um sonho. A cada compra, eu me sentia uma vencedora, acumulando pontos como se estivesse conquistando o mundo.</a:t>
            </a:r>
            <a:br>
              <a:rPr lang="pt-BR" sz="1600" dirty="0">
                <a:latin typeface="Segoe UI Variable Text" pitchFamily="2" charset="0"/>
              </a:rPr>
            </a:br>
            <a:r>
              <a:rPr lang="pt-BR" sz="1600" dirty="0">
                <a:latin typeface="Segoe UI Variable Text" pitchFamily="2" charset="0"/>
              </a:rPr>
              <a:t>Mas a verdade era outra: gastava muito mais do que precisava só para "ganhar" benefícios. E os pontos? Acabei usando para comprar coisas que nem queria de verdade.</a:t>
            </a:r>
          </a:p>
        </p:txBody>
      </p:sp>
      <p:sp>
        <p:nvSpPr>
          <p:cNvPr id="6" name="Separador">
            <a:extLst>
              <a:ext uri="{FF2B5EF4-FFF2-40B4-BE49-F238E27FC236}">
                <a16:creationId xmlns:a16="http://schemas.microsoft.com/office/drawing/2014/main" id="{81D3FAA9-7D23-4736-AD0F-E10C88DA7401}"/>
              </a:ext>
            </a:extLst>
          </p:cNvPr>
          <p:cNvSpPr/>
          <p:nvPr/>
        </p:nvSpPr>
        <p:spPr>
          <a:xfrm flipH="1" flipV="1">
            <a:off x="0" y="1380882"/>
            <a:ext cx="9995338" cy="255849"/>
          </a:xfrm>
          <a:custGeom>
            <a:avLst/>
            <a:gdLst>
              <a:gd name="connsiteX0" fmla="*/ 0 w 9995338"/>
              <a:gd name="connsiteY0" fmla="*/ 462821 h 462821"/>
              <a:gd name="connsiteX1" fmla="*/ 1072055 w 9995338"/>
              <a:gd name="connsiteY1" fmla="*/ 105469 h 462821"/>
              <a:gd name="connsiteX2" fmla="*/ 2270234 w 9995338"/>
              <a:gd name="connsiteY2" fmla="*/ 326186 h 462821"/>
              <a:gd name="connsiteX3" fmla="*/ 3605048 w 9995338"/>
              <a:gd name="connsiteY3" fmla="*/ 94959 h 462821"/>
              <a:gd name="connsiteX4" fmla="*/ 5276193 w 9995338"/>
              <a:gd name="connsiteY4" fmla="*/ 263124 h 462821"/>
              <a:gd name="connsiteX5" fmla="*/ 6285186 w 9995338"/>
              <a:gd name="connsiteY5" fmla="*/ 31897 h 462821"/>
              <a:gd name="connsiteX6" fmla="*/ 7840717 w 9995338"/>
              <a:gd name="connsiteY6" fmla="*/ 231593 h 462821"/>
              <a:gd name="connsiteX7" fmla="*/ 8849710 w 9995338"/>
              <a:gd name="connsiteY7" fmla="*/ 366 h 462821"/>
              <a:gd name="connsiteX8" fmla="*/ 9995338 w 9995338"/>
              <a:gd name="connsiteY8" fmla="*/ 179042 h 462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995338" h="462821">
                <a:moveTo>
                  <a:pt x="0" y="462821"/>
                </a:moveTo>
                <a:cubicBezTo>
                  <a:pt x="346841" y="295531"/>
                  <a:pt x="693683" y="128241"/>
                  <a:pt x="1072055" y="105469"/>
                </a:cubicBezTo>
                <a:cubicBezTo>
                  <a:pt x="1450427" y="82697"/>
                  <a:pt x="1848069" y="327938"/>
                  <a:pt x="2270234" y="326186"/>
                </a:cubicBezTo>
                <a:cubicBezTo>
                  <a:pt x="2692400" y="324434"/>
                  <a:pt x="3104055" y="105469"/>
                  <a:pt x="3605048" y="94959"/>
                </a:cubicBezTo>
                <a:cubicBezTo>
                  <a:pt x="4106041" y="84449"/>
                  <a:pt x="4829503" y="273634"/>
                  <a:pt x="5276193" y="263124"/>
                </a:cubicBezTo>
                <a:cubicBezTo>
                  <a:pt x="5722883" y="252614"/>
                  <a:pt x="5857765" y="37152"/>
                  <a:pt x="6285186" y="31897"/>
                </a:cubicBezTo>
                <a:cubicBezTo>
                  <a:pt x="6712607" y="26642"/>
                  <a:pt x="7413296" y="236848"/>
                  <a:pt x="7840717" y="231593"/>
                </a:cubicBezTo>
                <a:cubicBezTo>
                  <a:pt x="8268138" y="226338"/>
                  <a:pt x="8490607" y="9124"/>
                  <a:pt x="8849710" y="366"/>
                </a:cubicBezTo>
                <a:cubicBezTo>
                  <a:pt x="9208813" y="-8392"/>
                  <a:pt x="9762359" y="142256"/>
                  <a:pt x="9995338" y="179042"/>
                </a:cubicBezTo>
              </a:path>
            </a:pathLst>
          </a:custGeom>
          <a:noFill/>
          <a:ln w="3175">
            <a:gradFill flip="none" rotWithShape="1">
              <a:gsLst>
                <a:gs pos="28000">
                  <a:srgbClr val="66FFFF">
                    <a:lumMod val="15000"/>
                    <a:lumOff val="85000"/>
                  </a:srgbClr>
                </a:gs>
                <a:gs pos="44000">
                  <a:srgbClr val="66FFFF">
                    <a:lumMod val="58000"/>
                  </a:srgbClr>
                </a:gs>
                <a:gs pos="100000">
                  <a:srgbClr val="66FFFF">
                    <a:lumMod val="15000"/>
                    <a:lumOff val="85000"/>
                  </a:srgbClr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Título">
            <a:extLst>
              <a:ext uri="{FF2B5EF4-FFF2-40B4-BE49-F238E27FC236}">
                <a16:creationId xmlns:a16="http://schemas.microsoft.com/office/drawing/2014/main" id="{D4006CC7-564A-4153-B150-4A214354372D}"/>
              </a:ext>
            </a:extLst>
          </p:cNvPr>
          <p:cNvSpPr txBox="1"/>
          <p:nvPr/>
        </p:nvSpPr>
        <p:spPr>
          <a:xfrm>
            <a:off x="1186775" y="559513"/>
            <a:ext cx="72276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400" dirty="0">
                <a:latin typeface="Selima" panose="02000000000000000000" pitchFamily="50" charset="0"/>
                <a:ea typeface="Segoe UI Black" panose="020B0A02040204020203" pitchFamily="34" charset="0"/>
              </a:rPr>
              <a:t>A carta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AA7625E2-0C98-4543-9C7D-A583E5CE0F5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61" t="2958" r="12361" b="8352"/>
          <a:stretch/>
        </p:blipFill>
        <p:spPr>
          <a:xfrm>
            <a:off x="1186775" y="6200775"/>
            <a:ext cx="7227650" cy="4257676"/>
          </a:xfrm>
          <a:prstGeom prst="round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16FB8453-17E0-4F5F-89D9-55EE9D83D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PARA TODOS OS CARTÕES QUE JÁ AMEI CASSANDRA RIOS</a:t>
            </a:r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AE0EB8BC-2B7F-482C-AD62-ED33E2B18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66AB8-A18F-4CE3-B3EF-064CD43A42CA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381627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eparador">
            <a:extLst>
              <a:ext uri="{FF2B5EF4-FFF2-40B4-BE49-F238E27FC236}">
                <a16:creationId xmlns:a16="http://schemas.microsoft.com/office/drawing/2014/main" id="{5072F87A-5B8B-49C9-B72D-9C3FAA1A2B42}"/>
              </a:ext>
            </a:extLst>
          </p:cNvPr>
          <p:cNvSpPr/>
          <p:nvPr/>
        </p:nvSpPr>
        <p:spPr>
          <a:xfrm flipH="1" flipV="1">
            <a:off x="-36283" y="11365256"/>
            <a:ext cx="9995338" cy="255849"/>
          </a:xfrm>
          <a:custGeom>
            <a:avLst/>
            <a:gdLst>
              <a:gd name="connsiteX0" fmla="*/ 0 w 9995338"/>
              <a:gd name="connsiteY0" fmla="*/ 462821 h 462821"/>
              <a:gd name="connsiteX1" fmla="*/ 1072055 w 9995338"/>
              <a:gd name="connsiteY1" fmla="*/ 105469 h 462821"/>
              <a:gd name="connsiteX2" fmla="*/ 2270234 w 9995338"/>
              <a:gd name="connsiteY2" fmla="*/ 326186 h 462821"/>
              <a:gd name="connsiteX3" fmla="*/ 3605048 w 9995338"/>
              <a:gd name="connsiteY3" fmla="*/ 94959 h 462821"/>
              <a:gd name="connsiteX4" fmla="*/ 5276193 w 9995338"/>
              <a:gd name="connsiteY4" fmla="*/ 263124 h 462821"/>
              <a:gd name="connsiteX5" fmla="*/ 6285186 w 9995338"/>
              <a:gd name="connsiteY5" fmla="*/ 31897 h 462821"/>
              <a:gd name="connsiteX6" fmla="*/ 7840717 w 9995338"/>
              <a:gd name="connsiteY6" fmla="*/ 231593 h 462821"/>
              <a:gd name="connsiteX7" fmla="*/ 8849710 w 9995338"/>
              <a:gd name="connsiteY7" fmla="*/ 366 h 462821"/>
              <a:gd name="connsiteX8" fmla="*/ 9995338 w 9995338"/>
              <a:gd name="connsiteY8" fmla="*/ 179042 h 462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995338" h="462821">
                <a:moveTo>
                  <a:pt x="0" y="462821"/>
                </a:moveTo>
                <a:cubicBezTo>
                  <a:pt x="346841" y="295531"/>
                  <a:pt x="693683" y="128241"/>
                  <a:pt x="1072055" y="105469"/>
                </a:cubicBezTo>
                <a:cubicBezTo>
                  <a:pt x="1450427" y="82697"/>
                  <a:pt x="1848069" y="327938"/>
                  <a:pt x="2270234" y="326186"/>
                </a:cubicBezTo>
                <a:cubicBezTo>
                  <a:pt x="2692400" y="324434"/>
                  <a:pt x="3104055" y="105469"/>
                  <a:pt x="3605048" y="94959"/>
                </a:cubicBezTo>
                <a:cubicBezTo>
                  <a:pt x="4106041" y="84449"/>
                  <a:pt x="4829503" y="273634"/>
                  <a:pt x="5276193" y="263124"/>
                </a:cubicBezTo>
                <a:cubicBezTo>
                  <a:pt x="5722883" y="252614"/>
                  <a:pt x="5857765" y="37152"/>
                  <a:pt x="6285186" y="31897"/>
                </a:cubicBezTo>
                <a:cubicBezTo>
                  <a:pt x="6712607" y="26642"/>
                  <a:pt x="7413296" y="236848"/>
                  <a:pt x="7840717" y="231593"/>
                </a:cubicBezTo>
                <a:cubicBezTo>
                  <a:pt x="8268138" y="226338"/>
                  <a:pt x="8490607" y="9124"/>
                  <a:pt x="8849710" y="366"/>
                </a:cubicBezTo>
                <a:cubicBezTo>
                  <a:pt x="9208813" y="-8392"/>
                  <a:pt x="9762359" y="142256"/>
                  <a:pt x="9995338" y="179042"/>
                </a:cubicBezTo>
              </a:path>
            </a:pathLst>
          </a:custGeom>
          <a:noFill/>
          <a:ln w="3175">
            <a:gradFill flip="none" rotWithShape="1">
              <a:gsLst>
                <a:gs pos="28000">
                  <a:srgbClr val="66FFFF">
                    <a:lumMod val="15000"/>
                    <a:lumOff val="85000"/>
                  </a:srgbClr>
                </a:gs>
                <a:gs pos="44000">
                  <a:srgbClr val="66FFFF">
                    <a:lumMod val="58000"/>
                  </a:srgbClr>
                </a:gs>
                <a:gs pos="100000">
                  <a:srgbClr val="66FFFF">
                    <a:lumMod val="15000"/>
                    <a:lumOff val="85000"/>
                  </a:srgbClr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exto: Carta">
            <a:extLst>
              <a:ext uri="{FF2B5EF4-FFF2-40B4-BE49-F238E27FC236}">
                <a16:creationId xmlns:a16="http://schemas.microsoft.com/office/drawing/2014/main" id="{D87338AD-EC7E-4C34-A468-CDA216DF95D9}"/>
              </a:ext>
            </a:extLst>
          </p:cNvPr>
          <p:cNvSpPr txBox="1"/>
          <p:nvPr/>
        </p:nvSpPr>
        <p:spPr>
          <a:xfrm>
            <a:off x="1186775" y="2256539"/>
            <a:ext cx="7227650" cy="19854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pt-BR" sz="1600" dirty="0">
                <a:latin typeface="Segoe UI Variable Text" pitchFamily="2" charset="0"/>
              </a:rPr>
              <a:t>Código emocional errado:</a:t>
            </a:r>
            <a:br>
              <a:rPr lang="pt-BR" sz="1600" dirty="0">
                <a:latin typeface="Segoe UI Variable Text" pitchFamily="2" charset="0"/>
              </a:rPr>
            </a:br>
            <a:r>
              <a:rPr lang="pt-BR" sz="1600" dirty="0">
                <a:latin typeface="Segoe UI Variable Text" pitchFamily="2" charset="0"/>
              </a:rPr>
              <a:t>	"Se eu gastar R$ 1.500 neste mês, ganho 2.000 pontos!" </a:t>
            </a:r>
            <a:br>
              <a:rPr lang="pt-BR" sz="1600" dirty="0">
                <a:latin typeface="Segoe UI Variable Text" pitchFamily="2" charset="0"/>
              </a:rPr>
            </a:br>
            <a:r>
              <a:rPr lang="pt-BR" sz="1600" dirty="0">
                <a:latin typeface="Segoe UI Variable Text" pitchFamily="2" charset="0"/>
              </a:rPr>
              <a:t>Resultado? Comprei roupas que nunca usei, e os pontos só serviram para um café pequeno no aeroporto.</a:t>
            </a:r>
          </a:p>
        </p:txBody>
      </p:sp>
      <p:sp>
        <p:nvSpPr>
          <p:cNvPr id="6" name="Separador">
            <a:extLst>
              <a:ext uri="{FF2B5EF4-FFF2-40B4-BE49-F238E27FC236}">
                <a16:creationId xmlns:a16="http://schemas.microsoft.com/office/drawing/2014/main" id="{81D3FAA9-7D23-4736-AD0F-E10C88DA7401}"/>
              </a:ext>
            </a:extLst>
          </p:cNvPr>
          <p:cNvSpPr/>
          <p:nvPr/>
        </p:nvSpPr>
        <p:spPr>
          <a:xfrm flipH="1" flipV="1">
            <a:off x="0" y="1380882"/>
            <a:ext cx="9995338" cy="255849"/>
          </a:xfrm>
          <a:custGeom>
            <a:avLst/>
            <a:gdLst>
              <a:gd name="connsiteX0" fmla="*/ 0 w 9995338"/>
              <a:gd name="connsiteY0" fmla="*/ 462821 h 462821"/>
              <a:gd name="connsiteX1" fmla="*/ 1072055 w 9995338"/>
              <a:gd name="connsiteY1" fmla="*/ 105469 h 462821"/>
              <a:gd name="connsiteX2" fmla="*/ 2270234 w 9995338"/>
              <a:gd name="connsiteY2" fmla="*/ 326186 h 462821"/>
              <a:gd name="connsiteX3" fmla="*/ 3605048 w 9995338"/>
              <a:gd name="connsiteY3" fmla="*/ 94959 h 462821"/>
              <a:gd name="connsiteX4" fmla="*/ 5276193 w 9995338"/>
              <a:gd name="connsiteY4" fmla="*/ 263124 h 462821"/>
              <a:gd name="connsiteX5" fmla="*/ 6285186 w 9995338"/>
              <a:gd name="connsiteY5" fmla="*/ 31897 h 462821"/>
              <a:gd name="connsiteX6" fmla="*/ 7840717 w 9995338"/>
              <a:gd name="connsiteY6" fmla="*/ 231593 h 462821"/>
              <a:gd name="connsiteX7" fmla="*/ 8849710 w 9995338"/>
              <a:gd name="connsiteY7" fmla="*/ 366 h 462821"/>
              <a:gd name="connsiteX8" fmla="*/ 9995338 w 9995338"/>
              <a:gd name="connsiteY8" fmla="*/ 179042 h 462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995338" h="462821">
                <a:moveTo>
                  <a:pt x="0" y="462821"/>
                </a:moveTo>
                <a:cubicBezTo>
                  <a:pt x="346841" y="295531"/>
                  <a:pt x="693683" y="128241"/>
                  <a:pt x="1072055" y="105469"/>
                </a:cubicBezTo>
                <a:cubicBezTo>
                  <a:pt x="1450427" y="82697"/>
                  <a:pt x="1848069" y="327938"/>
                  <a:pt x="2270234" y="326186"/>
                </a:cubicBezTo>
                <a:cubicBezTo>
                  <a:pt x="2692400" y="324434"/>
                  <a:pt x="3104055" y="105469"/>
                  <a:pt x="3605048" y="94959"/>
                </a:cubicBezTo>
                <a:cubicBezTo>
                  <a:pt x="4106041" y="84449"/>
                  <a:pt x="4829503" y="273634"/>
                  <a:pt x="5276193" y="263124"/>
                </a:cubicBezTo>
                <a:cubicBezTo>
                  <a:pt x="5722883" y="252614"/>
                  <a:pt x="5857765" y="37152"/>
                  <a:pt x="6285186" y="31897"/>
                </a:cubicBezTo>
                <a:cubicBezTo>
                  <a:pt x="6712607" y="26642"/>
                  <a:pt x="7413296" y="236848"/>
                  <a:pt x="7840717" y="231593"/>
                </a:cubicBezTo>
                <a:cubicBezTo>
                  <a:pt x="8268138" y="226338"/>
                  <a:pt x="8490607" y="9124"/>
                  <a:pt x="8849710" y="366"/>
                </a:cubicBezTo>
                <a:cubicBezTo>
                  <a:pt x="9208813" y="-8392"/>
                  <a:pt x="9762359" y="142256"/>
                  <a:pt x="9995338" y="179042"/>
                </a:cubicBezTo>
              </a:path>
            </a:pathLst>
          </a:custGeom>
          <a:noFill/>
          <a:ln w="3175">
            <a:gradFill flip="none" rotWithShape="1">
              <a:gsLst>
                <a:gs pos="28000">
                  <a:srgbClr val="66FFFF">
                    <a:lumMod val="15000"/>
                    <a:lumOff val="85000"/>
                  </a:srgbClr>
                </a:gs>
                <a:gs pos="44000">
                  <a:srgbClr val="66FFFF">
                    <a:lumMod val="58000"/>
                  </a:srgbClr>
                </a:gs>
                <a:gs pos="100000">
                  <a:srgbClr val="66FFFF">
                    <a:lumMod val="15000"/>
                    <a:lumOff val="85000"/>
                  </a:srgbClr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Título">
            <a:extLst>
              <a:ext uri="{FF2B5EF4-FFF2-40B4-BE49-F238E27FC236}">
                <a16:creationId xmlns:a16="http://schemas.microsoft.com/office/drawing/2014/main" id="{D4006CC7-564A-4153-B150-4A214354372D}"/>
              </a:ext>
            </a:extLst>
          </p:cNvPr>
          <p:cNvSpPr txBox="1"/>
          <p:nvPr/>
        </p:nvSpPr>
        <p:spPr>
          <a:xfrm>
            <a:off x="1186775" y="578490"/>
            <a:ext cx="72276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400" dirty="0">
                <a:latin typeface="Selima" panose="02000000000000000000" pitchFamily="50" charset="0"/>
                <a:ea typeface="Segoe UI Black" panose="020B0A02040204020203" pitchFamily="34" charset="0"/>
              </a:rPr>
              <a:t>Um exemplo</a:t>
            </a:r>
          </a:p>
        </p:txBody>
      </p:sp>
      <p:sp>
        <p:nvSpPr>
          <p:cNvPr id="7" name="Texto: Carta">
            <a:extLst>
              <a:ext uri="{FF2B5EF4-FFF2-40B4-BE49-F238E27FC236}">
                <a16:creationId xmlns:a16="http://schemas.microsoft.com/office/drawing/2014/main" id="{3E5643C6-14A7-4AAE-A39C-D905A62FFC3D}"/>
              </a:ext>
            </a:extLst>
          </p:cNvPr>
          <p:cNvSpPr txBox="1"/>
          <p:nvPr/>
        </p:nvSpPr>
        <p:spPr>
          <a:xfrm>
            <a:off x="1179521" y="7853618"/>
            <a:ext cx="7227650" cy="10005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pt-BR" sz="1600" dirty="0">
                <a:latin typeface="Segoe UI Variable Text" pitchFamily="2" charset="0"/>
              </a:rPr>
              <a:t>Benefícios são bons, mas só quando você já planejava gastar. Não vale a pena entrar em dívidas para acumular pontos.</a:t>
            </a:r>
          </a:p>
        </p:txBody>
      </p:sp>
      <p:sp>
        <p:nvSpPr>
          <p:cNvPr id="10" name="Separador">
            <a:extLst>
              <a:ext uri="{FF2B5EF4-FFF2-40B4-BE49-F238E27FC236}">
                <a16:creationId xmlns:a16="http://schemas.microsoft.com/office/drawing/2014/main" id="{960E8966-8B65-4344-8FEF-431F262A73D8}"/>
              </a:ext>
            </a:extLst>
          </p:cNvPr>
          <p:cNvSpPr/>
          <p:nvPr/>
        </p:nvSpPr>
        <p:spPr>
          <a:xfrm flipH="1" flipV="1">
            <a:off x="-7254" y="5339661"/>
            <a:ext cx="9995338" cy="255849"/>
          </a:xfrm>
          <a:custGeom>
            <a:avLst/>
            <a:gdLst>
              <a:gd name="connsiteX0" fmla="*/ 0 w 9995338"/>
              <a:gd name="connsiteY0" fmla="*/ 462821 h 462821"/>
              <a:gd name="connsiteX1" fmla="*/ 1072055 w 9995338"/>
              <a:gd name="connsiteY1" fmla="*/ 105469 h 462821"/>
              <a:gd name="connsiteX2" fmla="*/ 2270234 w 9995338"/>
              <a:gd name="connsiteY2" fmla="*/ 326186 h 462821"/>
              <a:gd name="connsiteX3" fmla="*/ 3605048 w 9995338"/>
              <a:gd name="connsiteY3" fmla="*/ 94959 h 462821"/>
              <a:gd name="connsiteX4" fmla="*/ 5276193 w 9995338"/>
              <a:gd name="connsiteY4" fmla="*/ 263124 h 462821"/>
              <a:gd name="connsiteX5" fmla="*/ 6285186 w 9995338"/>
              <a:gd name="connsiteY5" fmla="*/ 31897 h 462821"/>
              <a:gd name="connsiteX6" fmla="*/ 7840717 w 9995338"/>
              <a:gd name="connsiteY6" fmla="*/ 231593 h 462821"/>
              <a:gd name="connsiteX7" fmla="*/ 8849710 w 9995338"/>
              <a:gd name="connsiteY7" fmla="*/ 366 h 462821"/>
              <a:gd name="connsiteX8" fmla="*/ 9995338 w 9995338"/>
              <a:gd name="connsiteY8" fmla="*/ 179042 h 462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995338" h="462821">
                <a:moveTo>
                  <a:pt x="0" y="462821"/>
                </a:moveTo>
                <a:cubicBezTo>
                  <a:pt x="346841" y="295531"/>
                  <a:pt x="693683" y="128241"/>
                  <a:pt x="1072055" y="105469"/>
                </a:cubicBezTo>
                <a:cubicBezTo>
                  <a:pt x="1450427" y="82697"/>
                  <a:pt x="1848069" y="327938"/>
                  <a:pt x="2270234" y="326186"/>
                </a:cubicBezTo>
                <a:cubicBezTo>
                  <a:pt x="2692400" y="324434"/>
                  <a:pt x="3104055" y="105469"/>
                  <a:pt x="3605048" y="94959"/>
                </a:cubicBezTo>
                <a:cubicBezTo>
                  <a:pt x="4106041" y="84449"/>
                  <a:pt x="4829503" y="273634"/>
                  <a:pt x="5276193" y="263124"/>
                </a:cubicBezTo>
                <a:cubicBezTo>
                  <a:pt x="5722883" y="252614"/>
                  <a:pt x="5857765" y="37152"/>
                  <a:pt x="6285186" y="31897"/>
                </a:cubicBezTo>
                <a:cubicBezTo>
                  <a:pt x="6712607" y="26642"/>
                  <a:pt x="7413296" y="236848"/>
                  <a:pt x="7840717" y="231593"/>
                </a:cubicBezTo>
                <a:cubicBezTo>
                  <a:pt x="8268138" y="226338"/>
                  <a:pt x="8490607" y="9124"/>
                  <a:pt x="8849710" y="366"/>
                </a:cubicBezTo>
                <a:cubicBezTo>
                  <a:pt x="9208813" y="-8392"/>
                  <a:pt x="9762359" y="142256"/>
                  <a:pt x="9995338" y="179042"/>
                </a:cubicBezTo>
              </a:path>
            </a:pathLst>
          </a:custGeom>
          <a:noFill/>
          <a:ln w="3175">
            <a:gradFill flip="none" rotWithShape="1">
              <a:gsLst>
                <a:gs pos="28000">
                  <a:srgbClr val="66FFFF">
                    <a:lumMod val="15000"/>
                    <a:lumOff val="85000"/>
                  </a:srgbClr>
                </a:gs>
                <a:gs pos="44000">
                  <a:srgbClr val="66FFFF">
                    <a:lumMod val="58000"/>
                  </a:srgbClr>
                </a:gs>
                <a:gs pos="100000">
                  <a:srgbClr val="66FFFF">
                    <a:lumMod val="15000"/>
                    <a:lumOff val="85000"/>
                  </a:srgbClr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ítulo">
            <a:extLst>
              <a:ext uri="{FF2B5EF4-FFF2-40B4-BE49-F238E27FC236}">
                <a16:creationId xmlns:a16="http://schemas.microsoft.com/office/drawing/2014/main" id="{1E2D5619-305C-4608-A282-FBCACAD0F9D0}"/>
              </a:ext>
            </a:extLst>
          </p:cNvPr>
          <p:cNvSpPr txBox="1"/>
          <p:nvPr/>
        </p:nvSpPr>
        <p:spPr>
          <a:xfrm>
            <a:off x="1179521" y="4537269"/>
            <a:ext cx="72276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400" dirty="0">
                <a:latin typeface="Selima" panose="02000000000000000000" pitchFamily="50" charset="0"/>
                <a:ea typeface="Segoe UI Black" panose="020B0A02040204020203" pitchFamily="34" charset="0"/>
              </a:rPr>
              <a:t>Um aprendizado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114DE6EF-CEF9-42CB-BE40-6BF3E4028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PARA TODOS OS CARTÕES QUE JÁ AMEI CASSANDRA RIOS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6525C90E-7BC8-4336-A699-E11EE77E3A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66AB8-A18F-4CE3-B3EF-064CD43A42CA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38935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m de fundo">
            <a:extLst>
              <a:ext uri="{FF2B5EF4-FFF2-40B4-BE49-F238E27FC236}">
                <a16:creationId xmlns:a16="http://schemas.microsoft.com/office/drawing/2014/main" id="{55246105-7A31-4642-B1D7-79CC79EDC5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66" y="0"/>
            <a:ext cx="9601200" cy="12746421"/>
          </a:xfrm>
          <a:prstGeom prst="rect">
            <a:avLst/>
          </a:prstGeom>
        </p:spPr>
      </p:pic>
      <p:sp>
        <p:nvSpPr>
          <p:cNvPr id="15" name="Cobertura transparente">
            <a:extLst>
              <a:ext uri="{FF2B5EF4-FFF2-40B4-BE49-F238E27FC236}">
                <a16:creationId xmlns:a16="http://schemas.microsoft.com/office/drawing/2014/main" id="{CBC64E16-1000-4A90-88F7-146C5F0C9614}"/>
              </a:ext>
            </a:extLst>
          </p:cNvPr>
          <p:cNvSpPr/>
          <p:nvPr/>
        </p:nvSpPr>
        <p:spPr>
          <a:xfrm rot="5400000">
            <a:off x="-1600200" y="1600202"/>
            <a:ext cx="12801598" cy="96012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pt-BR" dirty="0"/>
          </a:p>
        </p:txBody>
      </p:sp>
      <p:sp>
        <p:nvSpPr>
          <p:cNvPr id="13" name="Subtítulo">
            <a:extLst>
              <a:ext uri="{FF2B5EF4-FFF2-40B4-BE49-F238E27FC236}">
                <a16:creationId xmlns:a16="http://schemas.microsoft.com/office/drawing/2014/main" id="{73E355D1-9422-4D88-A219-BBD92D80AD4E}"/>
              </a:ext>
            </a:extLst>
          </p:cNvPr>
          <p:cNvSpPr txBox="1"/>
          <p:nvPr/>
        </p:nvSpPr>
        <p:spPr>
          <a:xfrm>
            <a:off x="1547446" y="9330217"/>
            <a:ext cx="7490471" cy="830997"/>
          </a:xfrm>
          <a:prstGeom prst="rect">
            <a:avLst/>
          </a:prstGeom>
          <a:noFill/>
          <a:effectLst>
            <a:glow rad="1905000">
              <a:schemeClr val="accent1">
                <a:alpha val="12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r"/>
            <a:r>
              <a:rPr lang="pt-BR" sz="4800" i="1" dirty="0">
                <a:solidFill>
                  <a:schemeClr val="bg2">
                    <a:lumMod val="50000"/>
                  </a:schemeClr>
                </a:solidFill>
                <a:latin typeface="Selima" panose="02000000000000000000" pitchFamily="50" charset="0"/>
              </a:rPr>
              <a:t>Quando o Amor Vira Dependência</a:t>
            </a:r>
          </a:p>
        </p:txBody>
      </p:sp>
      <p:sp>
        <p:nvSpPr>
          <p:cNvPr id="17" name="Título">
            <a:extLst>
              <a:ext uri="{FF2B5EF4-FFF2-40B4-BE49-F238E27FC236}">
                <a16:creationId xmlns:a16="http://schemas.microsoft.com/office/drawing/2014/main" id="{E2432E32-70BE-4EF3-933A-9B1B4BBDC45D}"/>
              </a:ext>
            </a:extLst>
          </p:cNvPr>
          <p:cNvSpPr txBox="1"/>
          <p:nvPr/>
        </p:nvSpPr>
        <p:spPr>
          <a:xfrm>
            <a:off x="646410" y="8584302"/>
            <a:ext cx="8401529" cy="1077218"/>
          </a:xfrm>
          <a:prstGeom prst="rect">
            <a:avLst/>
          </a:prstGeom>
          <a:noFill/>
          <a:effectLst>
            <a:glow rad="1905000">
              <a:schemeClr val="accent1">
                <a:alpha val="12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r"/>
            <a:r>
              <a:rPr lang="pt-BR" sz="6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lima" panose="02000000000000000000" pitchFamily="50" charset="0"/>
              </a:rPr>
              <a:t>A Traição do Rotativo</a:t>
            </a:r>
          </a:p>
        </p:txBody>
      </p:sp>
      <p:sp>
        <p:nvSpPr>
          <p:cNvPr id="18" name="Número do capítulo">
            <a:extLst>
              <a:ext uri="{FF2B5EF4-FFF2-40B4-BE49-F238E27FC236}">
                <a16:creationId xmlns:a16="http://schemas.microsoft.com/office/drawing/2014/main" id="{B9963EE2-B824-44C8-A5D9-ECE0B2574F6B}"/>
              </a:ext>
            </a:extLst>
          </p:cNvPr>
          <p:cNvSpPr txBox="1"/>
          <p:nvPr/>
        </p:nvSpPr>
        <p:spPr>
          <a:xfrm rot="19482372">
            <a:off x="206000" y="867036"/>
            <a:ext cx="3174809" cy="7494359"/>
          </a:xfrm>
          <a:prstGeom prst="rect">
            <a:avLst/>
          </a:prstGeom>
          <a:noFill/>
          <a:effectLst>
            <a:glow rad="1905000">
              <a:schemeClr val="accent1">
                <a:alpha val="12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r"/>
            <a:r>
              <a:rPr lang="pt-BR" sz="48100" dirty="0">
                <a:solidFill>
                  <a:schemeClr val="tx1">
                    <a:lumMod val="75000"/>
                    <a:lumOff val="25000"/>
                  </a:schemeClr>
                </a:solidFill>
                <a:latin typeface="Vladimir Script" panose="03050402040407070305" pitchFamily="66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273586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1B1DACB6-ABDD-4FB3-8DF2-EDBE3FA7CE3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85" t="2871" r="9885" b="2466"/>
          <a:stretch/>
        </p:blipFill>
        <p:spPr>
          <a:xfrm>
            <a:off x="1186775" y="6169974"/>
            <a:ext cx="7227650" cy="4263992"/>
          </a:xfrm>
          <a:prstGeom prst="round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41" name="Separador">
            <a:extLst>
              <a:ext uri="{FF2B5EF4-FFF2-40B4-BE49-F238E27FC236}">
                <a16:creationId xmlns:a16="http://schemas.microsoft.com/office/drawing/2014/main" id="{5072F87A-5B8B-49C9-B72D-9C3FAA1A2B42}"/>
              </a:ext>
            </a:extLst>
          </p:cNvPr>
          <p:cNvSpPr/>
          <p:nvPr/>
        </p:nvSpPr>
        <p:spPr>
          <a:xfrm flipH="1" flipV="1">
            <a:off x="-36283" y="11365256"/>
            <a:ext cx="9995338" cy="255849"/>
          </a:xfrm>
          <a:custGeom>
            <a:avLst/>
            <a:gdLst>
              <a:gd name="connsiteX0" fmla="*/ 0 w 9995338"/>
              <a:gd name="connsiteY0" fmla="*/ 462821 h 462821"/>
              <a:gd name="connsiteX1" fmla="*/ 1072055 w 9995338"/>
              <a:gd name="connsiteY1" fmla="*/ 105469 h 462821"/>
              <a:gd name="connsiteX2" fmla="*/ 2270234 w 9995338"/>
              <a:gd name="connsiteY2" fmla="*/ 326186 h 462821"/>
              <a:gd name="connsiteX3" fmla="*/ 3605048 w 9995338"/>
              <a:gd name="connsiteY3" fmla="*/ 94959 h 462821"/>
              <a:gd name="connsiteX4" fmla="*/ 5276193 w 9995338"/>
              <a:gd name="connsiteY4" fmla="*/ 263124 h 462821"/>
              <a:gd name="connsiteX5" fmla="*/ 6285186 w 9995338"/>
              <a:gd name="connsiteY5" fmla="*/ 31897 h 462821"/>
              <a:gd name="connsiteX6" fmla="*/ 7840717 w 9995338"/>
              <a:gd name="connsiteY6" fmla="*/ 231593 h 462821"/>
              <a:gd name="connsiteX7" fmla="*/ 8849710 w 9995338"/>
              <a:gd name="connsiteY7" fmla="*/ 366 h 462821"/>
              <a:gd name="connsiteX8" fmla="*/ 9995338 w 9995338"/>
              <a:gd name="connsiteY8" fmla="*/ 179042 h 462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995338" h="462821">
                <a:moveTo>
                  <a:pt x="0" y="462821"/>
                </a:moveTo>
                <a:cubicBezTo>
                  <a:pt x="346841" y="295531"/>
                  <a:pt x="693683" y="128241"/>
                  <a:pt x="1072055" y="105469"/>
                </a:cubicBezTo>
                <a:cubicBezTo>
                  <a:pt x="1450427" y="82697"/>
                  <a:pt x="1848069" y="327938"/>
                  <a:pt x="2270234" y="326186"/>
                </a:cubicBezTo>
                <a:cubicBezTo>
                  <a:pt x="2692400" y="324434"/>
                  <a:pt x="3104055" y="105469"/>
                  <a:pt x="3605048" y="94959"/>
                </a:cubicBezTo>
                <a:cubicBezTo>
                  <a:pt x="4106041" y="84449"/>
                  <a:pt x="4829503" y="273634"/>
                  <a:pt x="5276193" y="263124"/>
                </a:cubicBezTo>
                <a:cubicBezTo>
                  <a:pt x="5722883" y="252614"/>
                  <a:pt x="5857765" y="37152"/>
                  <a:pt x="6285186" y="31897"/>
                </a:cubicBezTo>
                <a:cubicBezTo>
                  <a:pt x="6712607" y="26642"/>
                  <a:pt x="7413296" y="236848"/>
                  <a:pt x="7840717" y="231593"/>
                </a:cubicBezTo>
                <a:cubicBezTo>
                  <a:pt x="8268138" y="226338"/>
                  <a:pt x="8490607" y="9124"/>
                  <a:pt x="8849710" y="366"/>
                </a:cubicBezTo>
                <a:cubicBezTo>
                  <a:pt x="9208813" y="-8392"/>
                  <a:pt x="9762359" y="142256"/>
                  <a:pt x="9995338" y="179042"/>
                </a:cubicBezTo>
              </a:path>
            </a:pathLst>
          </a:custGeom>
          <a:noFill/>
          <a:ln w="3175">
            <a:gradFill flip="none" rotWithShape="1">
              <a:gsLst>
                <a:gs pos="28000">
                  <a:srgbClr val="66FFFF">
                    <a:lumMod val="15000"/>
                    <a:lumOff val="85000"/>
                  </a:srgbClr>
                </a:gs>
                <a:gs pos="44000">
                  <a:srgbClr val="66FFFF">
                    <a:lumMod val="58000"/>
                  </a:srgbClr>
                </a:gs>
                <a:gs pos="100000">
                  <a:srgbClr val="66FFFF">
                    <a:lumMod val="15000"/>
                    <a:lumOff val="85000"/>
                  </a:srgbClr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exto: Carta">
            <a:extLst>
              <a:ext uri="{FF2B5EF4-FFF2-40B4-BE49-F238E27FC236}">
                <a16:creationId xmlns:a16="http://schemas.microsoft.com/office/drawing/2014/main" id="{D87338AD-EC7E-4C34-A468-CDA216DF95D9}"/>
              </a:ext>
            </a:extLst>
          </p:cNvPr>
          <p:cNvSpPr txBox="1"/>
          <p:nvPr/>
        </p:nvSpPr>
        <p:spPr>
          <a:xfrm>
            <a:off x="1186775" y="2256539"/>
            <a:ext cx="7227650" cy="24779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pt-BR" sz="1600" dirty="0">
                <a:latin typeface="Segoe UI Variable Text" pitchFamily="2" charset="0"/>
              </a:rPr>
              <a:t>Quando não consegui pagar a fatura inteira, entrei no rotativo. Na época, parecia uma solução, um alívio. Mas logo percebi que o rotativo é como aquele </a:t>
            </a:r>
            <a:r>
              <a:rPr lang="pt-BR" sz="1600" dirty="0" err="1">
                <a:latin typeface="Segoe UI Variable Text" pitchFamily="2" charset="0"/>
              </a:rPr>
              <a:t>ex</a:t>
            </a:r>
            <a:r>
              <a:rPr lang="pt-BR" sz="1600" dirty="0">
                <a:latin typeface="Segoe UI Variable Text" pitchFamily="2" charset="0"/>
              </a:rPr>
              <a:t> tóxico: parece ajudar, mas só te prende em um ciclo pior.</a:t>
            </a:r>
            <a:br>
              <a:rPr lang="pt-BR" sz="1600" dirty="0">
                <a:latin typeface="Segoe UI Variable Text" pitchFamily="2" charset="0"/>
              </a:rPr>
            </a:br>
            <a:r>
              <a:rPr lang="pt-BR" sz="1600" dirty="0">
                <a:latin typeface="Segoe UI Variable Text" pitchFamily="2" charset="0"/>
              </a:rPr>
              <a:t>Os juros eram absurdos, e minha dívida crescia mesmo quando eu pagava todo mês. Quanto mais eu tentava, mais afundava.</a:t>
            </a:r>
          </a:p>
        </p:txBody>
      </p:sp>
      <p:sp>
        <p:nvSpPr>
          <p:cNvPr id="6" name="Separador">
            <a:extLst>
              <a:ext uri="{FF2B5EF4-FFF2-40B4-BE49-F238E27FC236}">
                <a16:creationId xmlns:a16="http://schemas.microsoft.com/office/drawing/2014/main" id="{81D3FAA9-7D23-4736-AD0F-E10C88DA7401}"/>
              </a:ext>
            </a:extLst>
          </p:cNvPr>
          <p:cNvSpPr/>
          <p:nvPr/>
        </p:nvSpPr>
        <p:spPr>
          <a:xfrm flipH="1" flipV="1">
            <a:off x="0" y="1380882"/>
            <a:ext cx="9995338" cy="255849"/>
          </a:xfrm>
          <a:custGeom>
            <a:avLst/>
            <a:gdLst>
              <a:gd name="connsiteX0" fmla="*/ 0 w 9995338"/>
              <a:gd name="connsiteY0" fmla="*/ 462821 h 462821"/>
              <a:gd name="connsiteX1" fmla="*/ 1072055 w 9995338"/>
              <a:gd name="connsiteY1" fmla="*/ 105469 h 462821"/>
              <a:gd name="connsiteX2" fmla="*/ 2270234 w 9995338"/>
              <a:gd name="connsiteY2" fmla="*/ 326186 h 462821"/>
              <a:gd name="connsiteX3" fmla="*/ 3605048 w 9995338"/>
              <a:gd name="connsiteY3" fmla="*/ 94959 h 462821"/>
              <a:gd name="connsiteX4" fmla="*/ 5276193 w 9995338"/>
              <a:gd name="connsiteY4" fmla="*/ 263124 h 462821"/>
              <a:gd name="connsiteX5" fmla="*/ 6285186 w 9995338"/>
              <a:gd name="connsiteY5" fmla="*/ 31897 h 462821"/>
              <a:gd name="connsiteX6" fmla="*/ 7840717 w 9995338"/>
              <a:gd name="connsiteY6" fmla="*/ 231593 h 462821"/>
              <a:gd name="connsiteX7" fmla="*/ 8849710 w 9995338"/>
              <a:gd name="connsiteY7" fmla="*/ 366 h 462821"/>
              <a:gd name="connsiteX8" fmla="*/ 9995338 w 9995338"/>
              <a:gd name="connsiteY8" fmla="*/ 179042 h 462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995338" h="462821">
                <a:moveTo>
                  <a:pt x="0" y="462821"/>
                </a:moveTo>
                <a:cubicBezTo>
                  <a:pt x="346841" y="295531"/>
                  <a:pt x="693683" y="128241"/>
                  <a:pt x="1072055" y="105469"/>
                </a:cubicBezTo>
                <a:cubicBezTo>
                  <a:pt x="1450427" y="82697"/>
                  <a:pt x="1848069" y="327938"/>
                  <a:pt x="2270234" y="326186"/>
                </a:cubicBezTo>
                <a:cubicBezTo>
                  <a:pt x="2692400" y="324434"/>
                  <a:pt x="3104055" y="105469"/>
                  <a:pt x="3605048" y="94959"/>
                </a:cubicBezTo>
                <a:cubicBezTo>
                  <a:pt x="4106041" y="84449"/>
                  <a:pt x="4829503" y="273634"/>
                  <a:pt x="5276193" y="263124"/>
                </a:cubicBezTo>
                <a:cubicBezTo>
                  <a:pt x="5722883" y="252614"/>
                  <a:pt x="5857765" y="37152"/>
                  <a:pt x="6285186" y="31897"/>
                </a:cubicBezTo>
                <a:cubicBezTo>
                  <a:pt x="6712607" y="26642"/>
                  <a:pt x="7413296" y="236848"/>
                  <a:pt x="7840717" y="231593"/>
                </a:cubicBezTo>
                <a:cubicBezTo>
                  <a:pt x="8268138" y="226338"/>
                  <a:pt x="8490607" y="9124"/>
                  <a:pt x="8849710" y="366"/>
                </a:cubicBezTo>
                <a:cubicBezTo>
                  <a:pt x="9208813" y="-8392"/>
                  <a:pt x="9762359" y="142256"/>
                  <a:pt x="9995338" y="179042"/>
                </a:cubicBezTo>
              </a:path>
            </a:pathLst>
          </a:custGeom>
          <a:noFill/>
          <a:ln w="3175">
            <a:gradFill flip="none" rotWithShape="1">
              <a:gsLst>
                <a:gs pos="28000">
                  <a:srgbClr val="66FFFF">
                    <a:lumMod val="15000"/>
                    <a:lumOff val="85000"/>
                  </a:srgbClr>
                </a:gs>
                <a:gs pos="44000">
                  <a:srgbClr val="66FFFF">
                    <a:lumMod val="58000"/>
                  </a:srgbClr>
                </a:gs>
                <a:gs pos="100000">
                  <a:srgbClr val="66FFFF">
                    <a:lumMod val="15000"/>
                    <a:lumOff val="85000"/>
                  </a:srgbClr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Título">
            <a:extLst>
              <a:ext uri="{FF2B5EF4-FFF2-40B4-BE49-F238E27FC236}">
                <a16:creationId xmlns:a16="http://schemas.microsoft.com/office/drawing/2014/main" id="{D4006CC7-564A-4153-B150-4A214354372D}"/>
              </a:ext>
            </a:extLst>
          </p:cNvPr>
          <p:cNvSpPr txBox="1"/>
          <p:nvPr/>
        </p:nvSpPr>
        <p:spPr>
          <a:xfrm>
            <a:off x="1186775" y="559513"/>
            <a:ext cx="72276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400" dirty="0">
                <a:latin typeface="Selima" panose="02000000000000000000" pitchFamily="50" charset="0"/>
                <a:ea typeface="Segoe UI Black" panose="020B0A02040204020203" pitchFamily="34" charset="0"/>
              </a:rPr>
              <a:t>A carta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D3F6BC76-EBDC-4BDA-8683-CCF1F35A6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PARA TODOS OS CARTÕES QUE JÁ AMEI CASSANDRA RIOS</a:t>
            </a:r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20FE4BBF-8159-4824-96FA-5C08681AC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66AB8-A18F-4CE3-B3EF-064CD43A42CA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9084803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3664</TotalTime>
  <Words>895</Words>
  <Application>Microsoft Office PowerPoint</Application>
  <PresentationFormat>Papel A3 (297 x 420 mm)</PresentationFormat>
  <Paragraphs>75</Paragraphs>
  <Slides>18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18</vt:i4>
      </vt:variant>
    </vt:vector>
  </HeadingPairs>
  <TitlesOfParts>
    <vt:vector size="28" baseType="lpstr">
      <vt:lpstr>Arial</vt:lpstr>
      <vt:lpstr>Calibri</vt:lpstr>
      <vt:lpstr>Calibri Light</vt:lpstr>
      <vt:lpstr>LEMON MILK Light</vt:lpstr>
      <vt:lpstr>Segoe UI Semibold</vt:lpstr>
      <vt:lpstr>Segoe UI Variable Small Semibol</vt:lpstr>
      <vt:lpstr>Segoe UI Variable Text</vt:lpstr>
      <vt:lpstr>Selima</vt:lpstr>
      <vt:lpstr>Vladimir Script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Iasmin Rios</dc:creator>
  <cp:lastModifiedBy>Iasmin Rios</cp:lastModifiedBy>
  <cp:revision>11</cp:revision>
  <dcterms:created xsi:type="dcterms:W3CDTF">2025-01-19T18:49:13Z</dcterms:created>
  <dcterms:modified xsi:type="dcterms:W3CDTF">2025-01-25T19:41:07Z</dcterms:modified>
</cp:coreProperties>
</file>

<file path=docProps/thumbnail.jpeg>
</file>